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1"/>
  </p:notesMasterIdLst>
  <p:sldIdLst>
    <p:sldId id="256" r:id="rId3"/>
    <p:sldId id="551" r:id="rId4"/>
    <p:sldId id="552" r:id="rId5"/>
    <p:sldId id="553" r:id="rId6"/>
    <p:sldId id="554" r:id="rId7"/>
    <p:sldId id="555" r:id="rId8"/>
    <p:sldId id="544" r:id="rId9"/>
    <p:sldId id="545" r:id="rId10"/>
    <p:sldId id="534" r:id="rId11"/>
    <p:sldId id="558" r:id="rId12"/>
    <p:sldId id="535" r:id="rId13"/>
    <p:sldId id="536" r:id="rId14"/>
    <p:sldId id="547" r:id="rId15"/>
    <p:sldId id="546" r:id="rId16"/>
    <p:sldId id="559" r:id="rId17"/>
    <p:sldId id="556" r:id="rId18"/>
    <p:sldId id="549" r:id="rId19"/>
    <p:sldId id="557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5EE"/>
          </a:solidFill>
        </a:fill>
      </a:tcStyle>
    </a:wholeTbl>
    <a:band2H>
      <a:tcTxStyle/>
      <a:tcStyle>
        <a:tcBdr/>
        <a:fill>
          <a:solidFill>
            <a:srgbClr val="EEF2F7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2D7"/>
          </a:solidFill>
        </a:fill>
      </a:tcStyle>
    </a:wholeTbl>
    <a:band2H>
      <a:tcTxStyle/>
      <a:tcStyle>
        <a:tcBdr/>
        <a:fill>
          <a:solidFill>
            <a:srgbClr val="F0F1E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ADA"/>
          </a:solidFill>
        </a:fill>
      </a:tcStyle>
    </a:wholeTbl>
    <a:band2H>
      <a:tcTxStyle/>
      <a:tcStyle>
        <a:tcBdr/>
        <a:fill>
          <a:solidFill>
            <a:srgbClr val="EEEDED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/>
    <p:restoredTop sz="92653" autoAdjust="0"/>
  </p:normalViewPr>
  <p:slideViewPr>
    <p:cSldViewPr snapToGrid="0">
      <p:cViewPr varScale="1">
        <p:scale>
          <a:sx n="118" d="100"/>
          <a:sy n="118" d="100"/>
        </p:scale>
        <p:origin x="1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-2875" y="3962400"/>
            <a:ext cx="9133935" cy="1828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traight Connector 2"/>
          <p:cNvSpPr/>
          <p:nvPr/>
        </p:nvSpPr>
        <p:spPr>
          <a:xfrm>
            <a:off x="-1905000" y="152399"/>
            <a:ext cx="914401" cy="914402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" name="Picture 14" descr="Picture 14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traight Connector 10">
            <a:extLst>
              <a:ext uri="{FF2B5EF4-FFF2-40B4-BE49-F238E27FC236}">
                <a16:creationId xmlns:a16="http://schemas.microsoft.com/office/drawing/2014/main" id="{7DB57617-0053-4D95-BCD4-0B076642BE16}"/>
              </a:ext>
            </a:extLst>
          </p:cNvPr>
          <p:cNvSpPr/>
          <p:nvPr userDrawn="1"/>
        </p:nvSpPr>
        <p:spPr>
          <a:xfrm>
            <a:off x="1371397" y="6356350"/>
            <a:ext cx="7762538" cy="19050"/>
          </a:xfrm>
          <a:prstGeom prst="line">
            <a:avLst/>
          </a:prstGeom>
          <a:ln w="15875">
            <a:solidFill>
              <a:srgbClr val="B51E2D">
                <a:alpha val="8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traight Connector 10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6" name="Picture 11" descr="Picture 11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1025749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traight Connector 9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6"/>
            <a:ext cx="8461248" cy="49529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85800" indent="-320039">
              <a:defRPr sz="2800"/>
            </a:lvl2pPr>
            <a:lvl3pPr marL="1005839" indent="-320039">
              <a:defRPr sz="2800"/>
            </a:lvl3pPr>
            <a:lvl4pPr marL="1498600" indent="-355600">
              <a:defRPr sz="2800"/>
            </a:lvl4pPr>
            <a:lvl5pPr marL="19558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9348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0442" y="2718274"/>
            <a:ext cx="7123115" cy="167322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800">
                <a:solidFill>
                  <a:srgbClr val="775F55"/>
                </a:solidFill>
              </a:defRPr>
            </a:lvl1pPr>
            <a:lvl2pPr marL="0" indent="365760" algn="ctr">
              <a:buClrTx/>
              <a:buSzTx/>
              <a:buNone/>
              <a:defRPr sz="2800">
                <a:solidFill>
                  <a:srgbClr val="775F55"/>
                </a:solidFill>
              </a:defRPr>
            </a:lvl2pPr>
            <a:lvl3pPr marL="0" indent="685800" algn="ctr">
              <a:buClrTx/>
              <a:buSzTx/>
              <a:buNone/>
              <a:defRPr sz="2800">
                <a:solidFill>
                  <a:srgbClr val="775F55"/>
                </a:solidFill>
              </a:defRPr>
            </a:lvl3pPr>
            <a:lvl4pPr marL="0" indent="1143000" algn="ctr">
              <a:buClrTx/>
              <a:buSzTx/>
              <a:buNone/>
              <a:defRPr sz="2800">
                <a:solidFill>
                  <a:srgbClr val="775F55"/>
                </a:solidFill>
              </a:defRPr>
            </a:lvl4pPr>
            <a:lvl5pPr marL="0" indent="1600200" algn="ctr">
              <a:buClrTx/>
              <a:buSzTx/>
              <a:buNone/>
              <a:defRPr sz="2800">
                <a:solidFill>
                  <a:srgbClr val="775F5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Rectangle 8"/>
          <p:cNvSpPr/>
          <p:nvPr/>
        </p:nvSpPr>
        <p:spPr>
          <a:xfrm>
            <a:off x="10064" y="1600200"/>
            <a:ext cx="9133937" cy="990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Straight Connector 14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3" name="Picture 15" descr="Picture 15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traight Connector 10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4" name="Picture 11" descr="Picture 11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23335" y="1591691"/>
            <a:ext cx="3886201" cy="45043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523335" y="905892"/>
            <a:ext cx="3886201" cy="64008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4335" y="905892"/>
            <a:ext cx="3886201" cy="64008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traight Connector 10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6" name="Picture 11" descr="Picture 11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-2875" y="3962400"/>
            <a:ext cx="9133935" cy="1828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traight Connector 2"/>
          <p:cNvSpPr/>
          <p:nvPr/>
        </p:nvSpPr>
        <p:spPr>
          <a:xfrm>
            <a:off x="-1905000" y="152399"/>
            <a:ext cx="914401" cy="914402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traight Connector 12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" name="Picture 14" descr="Picture 14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61419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traight Connector 10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4" name="Picture 11" descr="Picture 11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23335" y="1591691"/>
            <a:ext cx="3886201" cy="45043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523335" y="905892"/>
            <a:ext cx="3886201" cy="64008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4335" y="905892"/>
            <a:ext cx="3886201" cy="64008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00082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1" descr="Picture 11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traight Connector 10"/>
          <p:cNvSpPr/>
          <p:nvPr/>
        </p:nvSpPr>
        <p:spPr>
          <a:xfrm>
            <a:off x="1371397" y="6356350"/>
            <a:ext cx="7762538" cy="19050"/>
          </a:xfrm>
          <a:prstGeom prst="line">
            <a:avLst/>
          </a:prstGeom>
          <a:ln w="15875">
            <a:solidFill>
              <a:srgbClr val="B51E2D">
                <a:alpha val="8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10064" y="-2620"/>
            <a:ext cx="9123871" cy="8713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6684367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123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5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7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solidFill>
            <a:srgbClr val="D92121"/>
          </a:solidFill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Date Placeholder 3"/>
          <p:cNvSpPr txBox="1"/>
          <p:nvPr/>
        </p:nvSpPr>
        <p:spPr>
          <a:xfrm>
            <a:off x="5979255" y="6446836"/>
            <a:ext cx="257556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June 9, 2021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20040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0000"/>
        <a:buFontTx/>
        <a:buChar char="◻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671732" marR="0" indent="-30597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0000"/>
        <a:buFontTx/>
        <a:buChar char="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974034" marR="0" indent="-2882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1474469" marR="0" indent="-3314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1931670" marR="0" indent="-3314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224282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251713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279146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306577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5"/>
          <p:cNvSpPr/>
          <p:nvPr/>
        </p:nvSpPr>
        <p:spPr>
          <a:xfrm>
            <a:off x="1295399" y="6360317"/>
            <a:ext cx="7838538" cy="1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8"/>
          <a:srcRect b="15385"/>
          <a:stretch>
            <a:fillRect/>
          </a:stretch>
        </p:blipFill>
        <p:spPr>
          <a:xfrm>
            <a:off x="10065" y="6019800"/>
            <a:ext cx="137139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solidFill>
            <a:srgbClr val="D92121"/>
          </a:solidFill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8015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060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20040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0000"/>
        <a:buFontTx/>
        <a:buChar char="◻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671732" marR="0" indent="-30597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0000"/>
        <a:buFontTx/>
        <a:buChar char="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974034" marR="0" indent="-2882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1474469" marR="0" indent="-3314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1931670" marR="0" indent="-3314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224282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251713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279146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306577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istrictr.org/tag/Pasadena202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istrictr.org/tag/Pasadena2021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rawpalmdale.org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redistrict2021@cityofpalmdale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rawpalmdale.org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xfrm>
            <a:off x="10064" y="4955068"/>
            <a:ext cx="9133936" cy="9566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/>
            </a:lvl1pPr>
          </a:lstStyle>
          <a:p>
            <a:r>
              <a:rPr lang="es-ES_tradnl" dirty="0"/>
              <a:t>Taller de Redistribución de Distritos</a:t>
            </a:r>
            <a:br>
              <a:rPr lang="en-US" dirty="0"/>
            </a:br>
            <a:r>
              <a:rPr lang="en-US" sz="2200" dirty="0"/>
              <a:t>National Demographics Corp.</a:t>
            </a:r>
            <a:endParaRPr sz="2200" dirty="0"/>
          </a:p>
        </p:txBody>
      </p:sp>
      <p:sp>
        <p:nvSpPr>
          <p:cNvPr id="123" name="Title 1"/>
          <p:cNvSpPr txBox="1"/>
          <p:nvPr/>
        </p:nvSpPr>
        <p:spPr>
          <a:xfrm>
            <a:off x="5032" y="369381"/>
            <a:ext cx="913393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lang="en-US" sz="4400" dirty="0"/>
              <a:t>Ciudad de Palmdale</a:t>
            </a:r>
            <a:endParaRPr sz="44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6F0EAAC-CF64-4660-B7E7-F9372352D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5281" t="11111" r="4156"/>
          <a:stretch/>
        </p:blipFill>
        <p:spPr>
          <a:xfrm>
            <a:off x="1423080" y="1377954"/>
            <a:ext cx="6297839" cy="3406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E34109-265E-0943-BEE6-1DFC833D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333"/>
            <a:ext cx="2530550" cy="3889875"/>
          </a:xfrm>
        </p:spPr>
        <p:txBody>
          <a:bodyPr>
            <a:noAutofit/>
          </a:bodyPr>
          <a:lstStyle/>
          <a:p>
            <a:r>
              <a:rPr lang="es-ES_tradnl" sz="2800" b="1" dirty="0"/>
              <a:t>Resumen Demográfico de los Distritos Existentes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9400032-312D-1547-971F-11FADC6AD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27116"/>
              </p:ext>
            </p:extLst>
          </p:nvPr>
        </p:nvGraphicFramePr>
        <p:xfrm>
          <a:off x="2460171" y="223282"/>
          <a:ext cx="6414187" cy="58446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64024">
                  <a:extLst>
                    <a:ext uri="{9D8B030D-6E8A-4147-A177-3AD203B41FA5}">
                      <a16:colId xmlns:a16="http://schemas.microsoft.com/office/drawing/2014/main" val="418196194"/>
                    </a:ext>
                  </a:extLst>
                </a:gridCol>
                <a:gridCol w="1544057">
                  <a:extLst>
                    <a:ext uri="{9D8B030D-6E8A-4147-A177-3AD203B41FA5}">
                      <a16:colId xmlns:a16="http://schemas.microsoft.com/office/drawing/2014/main" val="2839713120"/>
                    </a:ext>
                  </a:extLst>
                </a:gridCol>
                <a:gridCol w="763165">
                  <a:extLst>
                    <a:ext uri="{9D8B030D-6E8A-4147-A177-3AD203B41FA5}">
                      <a16:colId xmlns:a16="http://schemas.microsoft.com/office/drawing/2014/main" val="3704507226"/>
                    </a:ext>
                  </a:extLst>
                </a:gridCol>
                <a:gridCol w="763165">
                  <a:extLst>
                    <a:ext uri="{9D8B030D-6E8A-4147-A177-3AD203B41FA5}">
                      <a16:colId xmlns:a16="http://schemas.microsoft.com/office/drawing/2014/main" val="1251531677"/>
                    </a:ext>
                  </a:extLst>
                </a:gridCol>
                <a:gridCol w="763165">
                  <a:extLst>
                    <a:ext uri="{9D8B030D-6E8A-4147-A177-3AD203B41FA5}">
                      <a16:colId xmlns:a16="http://schemas.microsoft.com/office/drawing/2014/main" val="199782661"/>
                    </a:ext>
                  </a:extLst>
                </a:gridCol>
                <a:gridCol w="763165">
                  <a:extLst>
                    <a:ext uri="{9D8B030D-6E8A-4147-A177-3AD203B41FA5}">
                      <a16:colId xmlns:a16="http://schemas.microsoft.com/office/drawing/2014/main" val="3323839590"/>
                    </a:ext>
                  </a:extLst>
                </a:gridCol>
                <a:gridCol w="853446">
                  <a:extLst>
                    <a:ext uri="{9D8B030D-6E8A-4147-A177-3AD203B41FA5}">
                      <a16:colId xmlns:a16="http://schemas.microsoft.com/office/drawing/2014/main" val="3467484056"/>
                    </a:ext>
                  </a:extLst>
                </a:gridCol>
              </a:tblGrid>
              <a:tr h="33975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_tradnl" sz="2000" b="1" i="1" u="none" strike="noStrike" noProof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Distritos Actuales de </a:t>
                      </a:r>
                      <a:r>
                        <a:rPr lang="es-ES_tradnl" sz="2000" b="1" i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Palmdale</a:t>
                      </a:r>
                      <a:r>
                        <a:rPr lang="es-ES_tradnl" sz="2000" b="1" i="1" u="none" strike="noStrike" noProof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– Censo de 2020</a:t>
                      </a:r>
                    </a:p>
                  </a:txBody>
                  <a:tcPr marL="137160" marR="137160" marT="137160" marB="13716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696856"/>
                  </a:ext>
                </a:extLst>
              </a:tr>
              <a:tr h="2874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Distrito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19937518"/>
                  </a:ext>
                </a:extLst>
              </a:tr>
              <a:tr h="478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Población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44,930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41,484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41,631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42,349 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170,394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3331518"/>
                  </a:ext>
                </a:extLst>
              </a:tr>
              <a:tr h="4965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Desviación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del ideal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2,332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-1,115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-968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-250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3,446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0460305"/>
                  </a:ext>
                </a:extLst>
              </a:tr>
              <a:tr h="680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de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Desviación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5.47%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-2.62%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-2.27%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-0.59%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spc="0" baseline="0" dirty="0">
                          <a:solidFill>
                            <a:schemeClr val="accent2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8.09%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9277648"/>
                  </a:ext>
                </a:extLst>
              </a:tr>
              <a:tr h="2874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Población Total de 2020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Hisp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8696336"/>
                  </a:ext>
                </a:extLst>
              </a:tr>
              <a:tr h="287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NH Blanco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31103626"/>
                  </a:ext>
                </a:extLst>
              </a:tr>
              <a:tr h="287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NH Negro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80332793"/>
                  </a:ext>
                </a:extLst>
              </a:tr>
              <a:tr h="395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Asiático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Americano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42253509"/>
                  </a:ext>
                </a:extLst>
              </a:tr>
              <a:tr h="47884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Población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Ciudadana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en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Edad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de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Votar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23,057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25,655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21,933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22,783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93,428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34251307"/>
                  </a:ext>
                </a:extLst>
              </a:tr>
              <a:tr h="287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Hisp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53%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7896980"/>
                  </a:ext>
                </a:extLst>
              </a:tr>
              <a:tr h="287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NH Blanco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8541405"/>
                  </a:ext>
                </a:extLst>
              </a:tr>
              <a:tr h="287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NH Negro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3807609"/>
                  </a:ext>
                </a:extLst>
              </a:tr>
              <a:tr h="287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Asiático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Pac.Isl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0344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D996D6E-AB1C-B043-9AA5-EF9F752B0A28}"/>
              </a:ext>
            </a:extLst>
          </p:cNvPr>
          <p:cNvSpPr txBox="1"/>
          <p:nvPr/>
        </p:nvSpPr>
        <p:spPr>
          <a:xfrm>
            <a:off x="345557" y="3601599"/>
            <a:ext cx="199126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002060"/>
                </a:solidFill>
                <a:latin typeface="Garamond" panose="02020404030301010803" pitchFamily="18" charset="0"/>
              </a:rPr>
              <a:t>Cada uno de los 4 distritos debe contener aproximadamente 42,598 personas</a:t>
            </a:r>
          </a:p>
        </p:txBody>
      </p:sp>
      <p:cxnSp>
        <p:nvCxnSpPr>
          <p:cNvPr id="18" name="Google Shape;131;p2">
            <a:extLst>
              <a:ext uri="{FF2B5EF4-FFF2-40B4-BE49-F238E27FC236}">
                <a16:creationId xmlns:a16="http://schemas.microsoft.com/office/drawing/2014/main" id="{8D80304F-1248-9045-9859-306C73417304}"/>
              </a:ext>
            </a:extLst>
          </p:cNvPr>
          <p:cNvCxnSpPr>
            <a:cxnSpLocks/>
          </p:cNvCxnSpPr>
          <p:nvPr/>
        </p:nvCxnSpPr>
        <p:spPr>
          <a:xfrm>
            <a:off x="269642" y="3111796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29212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AB136-3410-465E-B0D6-4CB9A28D3C97}"/>
              </a:ext>
            </a:extLst>
          </p:cNvPr>
          <p:cNvGrpSpPr/>
          <p:nvPr/>
        </p:nvGrpSpPr>
        <p:grpSpPr>
          <a:xfrm>
            <a:off x="46182" y="3154320"/>
            <a:ext cx="9051636" cy="1105877"/>
            <a:chOff x="1686110" y="5879231"/>
            <a:chExt cx="5143324" cy="522754"/>
          </a:xfrm>
        </p:grpSpPr>
        <p:pic>
          <p:nvPicPr>
            <p:cNvPr id="31" name="Google Shape;155;p4">
              <a:extLst>
                <a:ext uri="{FF2B5EF4-FFF2-40B4-BE49-F238E27FC236}">
                  <a16:creationId xmlns:a16="http://schemas.microsoft.com/office/drawing/2014/main" id="{AB1B9A6D-40AB-42D1-8086-C9DE04E6C308}"/>
                </a:ext>
              </a:extLst>
            </p:cNvPr>
            <p:cNvPicPr preferRelativeResize="0"/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35000"/>
            </a:blip>
            <a:srcRect/>
            <a:stretch/>
          </p:blipFill>
          <p:spPr>
            <a:xfrm>
              <a:off x="4257772" y="5879231"/>
              <a:ext cx="2571662" cy="522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55;p4">
              <a:extLst>
                <a:ext uri="{FF2B5EF4-FFF2-40B4-BE49-F238E27FC236}">
                  <a16:creationId xmlns:a16="http://schemas.microsoft.com/office/drawing/2014/main" id="{9CB47E33-7B2E-41E9-87FA-15D668BD55DC}"/>
                </a:ext>
              </a:extLst>
            </p:cNvPr>
            <p:cNvPicPr preferRelativeResize="0"/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35000"/>
            </a:blip>
            <a:srcRect/>
            <a:stretch/>
          </p:blipFill>
          <p:spPr>
            <a:xfrm>
              <a:off x="1686110" y="5879231"/>
              <a:ext cx="2571662" cy="522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135" name="Title 5"/>
          <p:cNvSpPr txBox="1">
            <a:spLocks noGrp="1"/>
          </p:cNvSpPr>
          <p:nvPr>
            <p:ph type="title"/>
          </p:nvPr>
        </p:nvSpPr>
        <p:spPr>
          <a:xfrm>
            <a:off x="-26053" y="420715"/>
            <a:ext cx="9123871" cy="8713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4000" b="1" dirty="0"/>
              <a:t>Fuera de los Vecindarios: Definición de “Comunidades de Interés”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E4D850BC-E61D-43C4-81C0-11AEAF58149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1294" y="1485519"/>
            <a:ext cx="7369175" cy="47180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s-ES_tradnl" sz="2000" dirty="0">
                <a:solidFill>
                  <a:srgbClr val="002060"/>
                </a:solidFill>
              </a:rPr>
              <a:t>Según el Código Electoral de California, </a:t>
            </a:r>
            <a:r>
              <a:rPr lang="es-ES_tradnl" sz="2000" b="1" dirty="0">
                <a:solidFill>
                  <a:srgbClr val="002060"/>
                </a:solidFill>
              </a:rPr>
              <a:t>“comunidad de interés” </a:t>
            </a:r>
            <a:r>
              <a:rPr lang="es-ES_tradnl" sz="2000" dirty="0">
                <a:solidFill>
                  <a:srgbClr val="002060"/>
                </a:solidFill>
              </a:rPr>
              <a:t>tiene una definición muy específica en la contexto de la redistribución de distritos:</a:t>
            </a:r>
            <a:endParaRPr lang="es-ES_tradnl" sz="2000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s-ES_tradnl" sz="2000" dirty="0">
                <a:solidFill>
                  <a:schemeClr val="accent2"/>
                </a:solidFill>
              </a:rPr>
              <a:t>Las definiciones de "comunidades de interés" </a:t>
            </a:r>
            <a:r>
              <a:rPr lang="es-ES_tradnl" sz="2000" b="1" dirty="0">
                <a:solidFill>
                  <a:schemeClr val="accent2"/>
                </a:solidFill>
              </a:rPr>
              <a:t>no</a:t>
            </a:r>
            <a:r>
              <a:rPr lang="es-ES_tradnl" sz="2000" dirty="0">
                <a:solidFill>
                  <a:schemeClr val="accent2"/>
                </a:solidFill>
              </a:rPr>
              <a:t> incluyen las relaciones con partidos políticos, titulares o candidatos políticos.</a:t>
            </a:r>
            <a:endParaRPr lang="es-ES_tradnl" dirty="0"/>
          </a:p>
        </p:txBody>
      </p:sp>
      <p:sp>
        <p:nvSpPr>
          <p:cNvPr id="25" name="Google Shape;165;p5">
            <a:extLst>
              <a:ext uri="{FF2B5EF4-FFF2-40B4-BE49-F238E27FC236}">
                <a16:creationId xmlns:a16="http://schemas.microsoft.com/office/drawing/2014/main" id="{EEB91F6F-9726-45AC-8F8E-6BB47792BA16}"/>
              </a:ext>
            </a:extLst>
          </p:cNvPr>
          <p:cNvSpPr txBox="1"/>
          <p:nvPr/>
        </p:nvSpPr>
        <p:spPr>
          <a:xfrm>
            <a:off x="1921163" y="2954558"/>
            <a:ext cx="5347854" cy="1915879"/>
          </a:xfrm>
          <a:prstGeom prst="rect">
            <a:avLst/>
          </a:prstGeom>
          <a:solidFill>
            <a:schemeClr val="bg1"/>
          </a:solidFill>
          <a:ln w="38100">
            <a:solidFill>
              <a:srgbClr val="D6DFE6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82880" marR="0" lvl="0" indent="0" algn="l" defTabSz="6858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kern="1200" dirty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Calibri"/>
              </a:rPr>
              <a:t>Una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/>
                <a:sym typeface="Tw Cen MT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/>
                <a:sym typeface="Tw Cen MT"/>
              </a:rPr>
              <a:t>“comunidad de interés”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/>
                <a:sym typeface="Tw Cen MT"/>
              </a:rPr>
              <a:t> es una población que comparte intereses sociales o económicos que deben incluirse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/>
                <a:sym typeface="Tw Cen MT"/>
              </a:rPr>
              <a:t>dentro de un solo distrito</a:t>
            </a:r>
            <a:r>
              <a:rPr kumimoji="0" lang="es-ES_tradnl" sz="2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/>
                <a:sym typeface="Tw Cen MT"/>
              </a:rPr>
              <a:t> </a:t>
            </a:r>
            <a:r>
              <a:rPr lang="es-ES_tradnl" sz="2000" kern="1200" dirty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Calibri"/>
              </a:rPr>
              <a:t>para los propósitos de su representación justa y efectiva.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/>
                <a:sym typeface="Tw Cen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0399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135" name="Title 5"/>
          <p:cNvSpPr txBox="1">
            <a:spLocks noGrp="1"/>
          </p:cNvSpPr>
          <p:nvPr>
            <p:ph type="title"/>
          </p:nvPr>
        </p:nvSpPr>
        <p:spPr>
          <a:xfrm>
            <a:off x="20129" y="415805"/>
            <a:ext cx="9123871" cy="8713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/>
              <a:t>¿Que Define a Mi </a:t>
            </a:r>
            <a:r>
              <a:rPr lang="en-US" sz="4000" b="1" dirty="0" err="1"/>
              <a:t>Comunidad</a:t>
            </a:r>
            <a:r>
              <a:rPr lang="en-US" sz="4000" b="1" dirty="0"/>
              <a:t>?</a:t>
            </a:r>
            <a:endParaRPr sz="40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BCAE60-0C4B-48CB-BF97-1E71D136E98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0600" y="1287106"/>
            <a:ext cx="7122718" cy="4637087"/>
          </a:xfrm>
        </p:spPr>
        <p:txBody>
          <a:bodyPr>
            <a:normAutofit lnSpcReduction="10000"/>
          </a:bodyPr>
          <a:lstStyle/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293370" indent="0">
              <a:buClr>
                <a:srgbClr val="002060"/>
              </a:buClr>
              <a:buSzPct val="100000"/>
              <a:buNone/>
            </a:pPr>
            <a:endParaRPr lang="en-US" sz="2000" dirty="0">
              <a:solidFill>
                <a:srgbClr val="00285B"/>
              </a:solidFill>
              <a:latin typeface="Garamond" panose="02020404030301010803" pitchFamily="18" charset="0"/>
            </a:endParaRPr>
          </a:p>
          <a:p>
            <a:pPr marL="293370" indent="0" algn="ctr">
              <a:buClr>
                <a:srgbClr val="002060"/>
              </a:buClr>
              <a:buSzPct val="100000"/>
              <a:buNone/>
            </a:pP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   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¿</a:t>
            </a:r>
            <a:r>
              <a:rPr lang="en-US" sz="2400" b="1" dirty="0" err="1">
                <a:solidFill>
                  <a:srgbClr val="00285B"/>
                </a:solidFill>
                <a:latin typeface="Garamond" panose="02020404030301010803" pitchFamily="18" charset="0"/>
              </a:rPr>
              <a:t>Debería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 err="1">
                <a:solidFill>
                  <a:srgbClr val="00285B"/>
                </a:solidFill>
                <a:latin typeface="Garamond" panose="02020404030301010803" pitchFamily="18" charset="0"/>
              </a:rPr>
              <a:t>mantenerse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 err="1">
                <a:solidFill>
                  <a:srgbClr val="00285B"/>
                </a:solidFill>
                <a:latin typeface="Garamond" panose="02020404030301010803" pitchFamily="18" charset="0"/>
              </a:rPr>
              <a:t>unida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 mi </a:t>
            </a:r>
            <a:r>
              <a:rPr lang="en-US" sz="2400" b="1" dirty="0" err="1">
                <a:solidFill>
                  <a:srgbClr val="00285B"/>
                </a:solidFill>
                <a:latin typeface="Garamond" panose="02020404030301010803" pitchFamily="18" charset="0"/>
              </a:rPr>
              <a:t>comunidad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 err="1">
                <a:solidFill>
                  <a:srgbClr val="00285B"/>
                </a:solidFill>
                <a:latin typeface="Garamond" panose="02020404030301010803" pitchFamily="18" charset="0"/>
              </a:rPr>
              <a:t>en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 UN </a:t>
            </a:r>
            <a:r>
              <a:rPr lang="en-US" sz="2400" b="1" dirty="0" err="1">
                <a:solidFill>
                  <a:srgbClr val="00285B"/>
                </a:solidFill>
                <a:latin typeface="Garamond" panose="02020404030301010803" pitchFamily="18" charset="0"/>
              </a:rPr>
              <a:t>distrito</a:t>
            </a:r>
            <a:r>
              <a:rPr lang="en-US" sz="2400" b="1" dirty="0">
                <a:solidFill>
                  <a:srgbClr val="00285B"/>
                </a:solidFill>
                <a:latin typeface="Garamond" panose="02020404030301010803" pitchFamily="18" charset="0"/>
              </a:rPr>
              <a:t>?</a:t>
            </a:r>
          </a:p>
          <a:p>
            <a:pPr marL="75057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822960" lvl="1" indent="-289560">
              <a:buClr>
                <a:srgbClr val="002060"/>
              </a:buClr>
              <a:buSzPts val="2000"/>
              <a:buFont typeface="Wingdings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31B7D820-A366-4FDC-98EB-5A999B94C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31719"/>
              </p:ext>
            </p:extLst>
          </p:nvPr>
        </p:nvGraphicFramePr>
        <p:xfrm>
          <a:off x="1030680" y="2042160"/>
          <a:ext cx="7569855" cy="2804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50996">
                  <a:extLst>
                    <a:ext uri="{9D8B030D-6E8A-4147-A177-3AD203B41FA5}">
                      <a16:colId xmlns:a16="http://schemas.microsoft.com/office/drawing/2014/main" val="2325443381"/>
                    </a:ext>
                  </a:extLst>
                </a:gridCol>
                <a:gridCol w="1484279">
                  <a:extLst>
                    <a:ext uri="{9D8B030D-6E8A-4147-A177-3AD203B41FA5}">
                      <a16:colId xmlns:a16="http://schemas.microsoft.com/office/drawing/2014/main" val="537995195"/>
                    </a:ext>
                  </a:extLst>
                </a:gridCol>
                <a:gridCol w="2934580">
                  <a:extLst>
                    <a:ext uri="{9D8B030D-6E8A-4147-A177-3AD203B41FA5}">
                      <a16:colId xmlns:a16="http://schemas.microsoft.com/office/drawing/2014/main" val="36400874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es-ES_tradnl" sz="2000" noProof="0">
                          <a:solidFill>
                            <a:srgbClr val="00285B"/>
                          </a:solidFill>
                          <a:latin typeface="Garamond" panose="02020404030301010803" pitchFamily="18" charset="0"/>
                        </a:rPr>
                        <a:t>¿Qué nos une?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2000" noProof="0">
                        <a:solidFill>
                          <a:srgbClr val="00285B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2000" noProof="0">
                          <a:solidFill>
                            <a:srgbClr val="00285B"/>
                          </a:solidFill>
                          <a:latin typeface="Garamond" panose="02020404030301010803" pitchFamily="18" charset="0"/>
                        </a:rPr>
                        <a:t>¿Donde estamos?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530148"/>
                  </a:ext>
                </a:extLst>
              </a:tr>
              <a:tr h="216027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_tradnl" sz="2000" b="0" u="none" strike="noStrike" cap="none" spc="0" baseline="0" noProof="0">
                          <a:solidFill>
                            <a:srgbClr val="00285B"/>
                          </a:solidFill>
                          <a:uFillTx/>
                          <a:latin typeface="Garamond" panose="02020404030301010803" pitchFamily="18" charset="0"/>
                          <a:sym typeface="Tw Cen MT"/>
                        </a:rPr>
                        <a:t>Intereses o experiencias comunites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_tradnl" sz="2000" b="0" u="none" strike="noStrike" cap="none" spc="0" baseline="0" noProof="0">
                          <a:solidFill>
                            <a:srgbClr val="00285B"/>
                          </a:solidFill>
                          <a:uFillTx/>
                          <a:latin typeface="Garamond" panose="02020404030301010803" pitchFamily="18" charset="0"/>
                          <a:sym typeface="Tw Cen MT"/>
                        </a:rPr>
                        <a:t>Problemas o inquietudes similares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_tradnl" sz="2000" b="0" u="none" strike="noStrike" cap="none" spc="0" baseline="0" noProof="0">
                          <a:solidFill>
                            <a:srgbClr val="00285B"/>
                          </a:solidFill>
                          <a:uFillTx/>
                          <a:latin typeface="Garamond" panose="02020404030301010803" pitchFamily="18" charset="0"/>
                          <a:sym typeface="Tw Cen MT"/>
                        </a:rPr>
                        <a:t>Cultura, lengua, historia compartidas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_tradnl" sz="2000" noProof="0">
                        <a:solidFill>
                          <a:srgbClr val="00285B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>
                          <a:solidFill>
                            <a:srgbClr val="00285B"/>
                          </a:solidFill>
                          <a:latin typeface="Garamond" panose="02020404030301010803" pitchFamily="18" charset="0"/>
                        </a:rPr>
                        <a:t>+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_tradnl" sz="2000" b="0" u="none" strike="noStrike" cap="none" spc="0" baseline="0" noProof="0" dirty="0">
                          <a:solidFill>
                            <a:srgbClr val="00285B"/>
                          </a:solidFill>
                          <a:uFillTx/>
                          <a:latin typeface="Garamond" panose="02020404030301010803" pitchFamily="18" charset="0"/>
                          <a:sym typeface="Tw Cen MT"/>
                        </a:rPr>
                        <a:t>Áreas alrededor de parques, escuelas u otros puntos de referencia.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_tradnl" sz="2000" b="0" u="none" strike="noStrike" cap="none" spc="0" baseline="0" noProof="0" dirty="0">
                          <a:solidFill>
                            <a:srgbClr val="00285B"/>
                          </a:solidFill>
                          <a:uFillTx/>
                          <a:latin typeface="Garamond" panose="02020404030301010803" pitchFamily="18" charset="0"/>
                          <a:sym typeface="Tw Cen MT"/>
                        </a:rPr>
                        <a:t>Delimitado por carreteras, carreteras principales, vías fluviales, colinas, etc.</a:t>
                      </a:r>
                      <a:endParaRPr lang="es-ES_tradnl" sz="2000" b="0" i="0" u="none" strike="noStrike" cap="none" spc="0" baseline="0" noProof="0" dirty="0">
                        <a:solidFill>
                          <a:srgbClr val="00285B"/>
                        </a:solidFill>
                        <a:uFillTx/>
                        <a:latin typeface="Garamond" panose="02020404030301010803" pitchFamily="18" charset="0"/>
                        <a:ea typeface="+mn-ea"/>
                        <a:cs typeface="+mn-cs"/>
                        <a:sym typeface="Tw Cen M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730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0093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E22E2-7AAE-4854-AEF0-97D8921CD69B}"/>
              </a:ext>
            </a:extLst>
          </p:cNvPr>
          <p:cNvSpPr txBox="1">
            <a:spLocks/>
          </p:cNvSpPr>
          <p:nvPr/>
        </p:nvSpPr>
        <p:spPr>
          <a:xfrm>
            <a:off x="495299" y="107871"/>
            <a:ext cx="815340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206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es-ES_tradnl" b="1" dirty="0"/>
              <a:t>Herramientas de Mapeo Públicos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24BBA4F5-F7ED-4835-82B2-951AB46F6DD6}"/>
              </a:ext>
            </a:extLst>
          </p:cNvPr>
          <p:cNvSpPr txBox="1">
            <a:spLocks/>
          </p:cNvSpPr>
          <p:nvPr/>
        </p:nvSpPr>
        <p:spPr>
          <a:xfrm>
            <a:off x="448056" y="1150687"/>
            <a:ext cx="3470332" cy="4550664"/>
          </a:xfrm>
          <a:prstGeom prst="rect">
            <a:avLst/>
          </a:prstGeom>
        </p:spPr>
        <p:txBody>
          <a:bodyPr>
            <a:normAutofit/>
          </a:bodyPr>
          <a:lstStyle>
            <a:lvl1pPr marL="320040" marR="0" indent="-32004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Char char="◻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671732" marR="0" indent="-305972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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974034" marR="0" indent="-28823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1474469" marR="0" indent="-33146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1931670" marR="0" indent="-33147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224282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251713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279146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306577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hangingPunct="1">
              <a:buFontTx/>
              <a:buNone/>
            </a:pPr>
            <a:r>
              <a:rPr lang="es-ES_tradnl" sz="2400" dirty="0">
                <a:solidFill>
                  <a:srgbClr val="002060"/>
                </a:solidFill>
              </a:rPr>
              <a:t>Utilice las herramientas para dibujar su comunidad de interés, el distrito que desea para su área o un mapa complete de la ciudad.</a:t>
            </a:r>
          </a:p>
          <a:p>
            <a:pPr lvl="1" hangingPunct="1">
              <a:buSzPct val="75000"/>
              <a:buFont typeface="Wingdings" panose="05000000000000000000" pitchFamily="2" charset="2"/>
              <a:buChar char="§"/>
            </a:pPr>
            <a:r>
              <a:rPr lang="es-ES_tradnl" sz="2200" b="1" dirty="0" err="1">
                <a:solidFill>
                  <a:srgbClr val="002060"/>
                </a:solidFill>
              </a:rPr>
              <a:t>DistrictR</a:t>
            </a:r>
            <a:r>
              <a:rPr lang="es-ES_tradnl" sz="2200" b="1" dirty="0">
                <a:solidFill>
                  <a:srgbClr val="002060"/>
                </a:solidFill>
              </a:rPr>
              <a:t>: </a:t>
            </a:r>
            <a:r>
              <a:rPr lang="es-ES_tradnl" sz="2200" dirty="0">
                <a:solidFill>
                  <a:srgbClr val="002060"/>
                </a:solidFill>
              </a:rPr>
              <a:t>Herramienta de mapeo fácil de usar</a:t>
            </a:r>
          </a:p>
          <a:p>
            <a:pPr lvl="1" hangingPunct="1">
              <a:buSzPct val="75000"/>
              <a:buFont typeface="Wingdings" panose="05000000000000000000" pitchFamily="2" charset="2"/>
              <a:buChar char="§"/>
            </a:pPr>
            <a:r>
              <a:rPr lang="es-ES_tradnl" sz="2200" b="1" dirty="0">
                <a:solidFill>
                  <a:srgbClr val="002060"/>
                </a:solidFill>
              </a:rPr>
              <a:t>Kit de Participación en Papel: </a:t>
            </a:r>
            <a:r>
              <a:rPr lang="es-ES_tradnl" sz="2200" dirty="0">
                <a:solidFill>
                  <a:srgbClr val="002060"/>
                </a:solidFill>
              </a:rPr>
              <a:t>Herramienta simple en papel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BC859-BF08-4BC4-8C08-4F46DD3C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02" y="1150687"/>
            <a:ext cx="4599102" cy="2625785"/>
          </a:xfrm>
          <a:prstGeom prst="rect">
            <a:avLst/>
          </a:prstGeom>
        </p:spPr>
      </p:pic>
      <p:pic>
        <p:nvPicPr>
          <p:cNvPr id="8" name="Picture 6" descr="Picture 6">
            <a:extLst>
              <a:ext uri="{FF2B5EF4-FFF2-40B4-BE49-F238E27FC236}">
                <a16:creationId xmlns:a16="http://schemas.microsoft.com/office/drawing/2014/main" id="{484BD733-78B0-46CB-8903-2BE1FAB3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35" y="3328415"/>
            <a:ext cx="3410255" cy="252952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18DB605D-D7FC-441A-8059-50C405AA7BF3}"/>
              </a:ext>
            </a:extLst>
          </p:cNvPr>
          <p:cNvSpPr txBox="1"/>
          <p:nvPr/>
        </p:nvSpPr>
        <p:spPr>
          <a:xfrm>
            <a:off x="1720559" y="5378185"/>
            <a:ext cx="292701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es-ES_tradnl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Las herramientas de mapeo de </a:t>
            </a:r>
            <a:r>
              <a:rPr lang="es-ES_tradnl" b="1" kern="1200" dirty="0" err="1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Palmdale</a:t>
            </a:r>
            <a:r>
              <a:rPr lang="es-ES_tradnl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 se lanzarán en octubre</a:t>
            </a:r>
          </a:p>
        </p:txBody>
      </p:sp>
    </p:spTree>
    <p:extLst>
      <p:ext uri="{BB962C8B-B14F-4D97-AF65-F5344CB8AC3E}">
        <p14:creationId xmlns:p14="http://schemas.microsoft.com/office/powerpoint/2010/main" val="24964818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13" name="Google Shape;257;p14">
            <a:extLst>
              <a:ext uri="{FF2B5EF4-FFF2-40B4-BE49-F238E27FC236}">
                <a16:creationId xmlns:a16="http://schemas.microsoft.com/office/drawing/2014/main" id="{27C9323A-42DA-304C-AAC7-70E6698E1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243165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en-US" sz="4000" b="1" dirty="0" err="1"/>
              <a:t>Preguntas</a:t>
            </a:r>
            <a:r>
              <a:rPr lang="en-US" sz="4000" b="1" dirty="0"/>
              <a:t> y </a:t>
            </a:r>
            <a:r>
              <a:rPr lang="en-US" sz="4000" b="1" dirty="0" err="1"/>
              <a:t>Respuestas</a:t>
            </a:r>
            <a:r>
              <a:rPr lang="en-US" sz="4000" b="1" dirty="0"/>
              <a:t> con sus </a:t>
            </a:r>
            <a:r>
              <a:rPr lang="en-US" sz="4000" b="1" dirty="0" err="1"/>
              <a:t>Anfitriones</a:t>
            </a:r>
            <a:endParaRPr sz="4000" dirty="0"/>
          </a:p>
        </p:txBody>
      </p:sp>
      <p:cxnSp>
        <p:nvCxnSpPr>
          <p:cNvPr id="14" name="Google Shape;260;p14">
            <a:extLst>
              <a:ext uri="{FF2B5EF4-FFF2-40B4-BE49-F238E27FC236}">
                <a16:creationId xmlns:a16="http://schemas.microsoft.com/office/drawing/2014/main" id="{E8AD5FFE-038B-3F4A-A9E5-B2C7E8D42C8F}"/>
              </a:ext>
            </a:extLst>
          </p:cNvPr>
          <p:cNvCxnSpPr>
            <a:cxnSpLocks/>
          </p:cNvCxnSpPr>
          <p:nvPr/>
        </p:nvCxnSpPr>
        <p:spPr>
          <a:xfrm>
            <a:off x="3057000" y="3588150"/>
            <a:ext cx="3030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309893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8" name="Google Shape;127;p2">
            <a:extLst>
              <a:ext uri="{FF2B5EF4-FFF2-40B4-BE49-F238E27FC236}">
                <a16:creationId xmlns:a16="http://schemas.microsoft.com/office/drawing/2014/main" id="{CBC8873A-6C4F-EB46-8CC8-882198DCE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64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Tu </a:t>
            </a:r>
            <a:r>
              <a:rPr lang="en-US" sz="4000" b="1" dirty="0" err="1"/>
              <a:t>Turno</a:t>
            </a:r>
            <a:r>
              <a:rPr lang="en-US" sz="4000" b="1" dirty="0"/>
              <a:t> – </a:t>
            </a:r>
            <a:r>
              <a:rPr lang="en-US" sz="4000" b="1" dirty="0" err="1"/>
              <a:t>Comunidades</a:t>
            </a:r>
            <a:r>
              <a:rPr lang="en-US" sz="4000" b="1" dirty="0"/>
              <a:t> de </a:t>
            </a:r>
            <a:r>
              <a:rPr lang="en-US" sz="4000" b="1" dirty="0" err="1"/>
              <a:t>Interés</a:t>
            </a:r>
            <a:endParaRPr sz="4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8B5917-B0CF-0B4F-BA1E-5DCD3F3A5E48}"/>
              </a:ext>
            </a:extLst>
          </p:cNvPr>
          <p:cNvSpPr txBox="1">
            <a:spLocks/>
          </p:cNvSpPr>
          <p:nvPr/>
        </p:nvSpPr>
        <p:spPr>
          <a:xfrm>
            <a:off x="420978" y="1173480"/>
            <a:ext cx="8418222" cy="4190995"/>
          </a:xfrm>
          <a:prstGeom prst="rect">
            <a:avLst/>
          </a:prstGeom>
        </p:spPr>
        <p:txBody>
          <a:bodyPr>
            <a:noAutofit/>
          </a:bodyPr>
          <a:lstStyle>
            <a:lvl1pPr marL="320040" marR="0" indent="-32004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Char char="◻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671732" marR="0" indent="-305972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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974034" marR="0" indent="-28823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1474469" marR="0" indent="-33146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1931670" marR="0" indent="-33147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224282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251713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279146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306577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Quién</a:t>
            </a:r>
            <a:r>
              <a:rPr lang="en-US" sz="2000" dirty="0">
                <a:solidFill>
                  <a:srgbClr val="002060"/>
                </a:solidFill>
              </a:rPr>
              <a:t> es </a:t>
            </a:r>
            <a:r>
              <a:rPr lang="en-US" sz="2000" dirty="0" err="1">
                <a:solidFill>
                  <a:srgbClr val="002060"/>
                </a:solidFill>
              </a:rPr>
              <a:t>parte</a:t>
            </a:r>
            <a:r>
              <a:rPr lang="en-US" sz="2000" dirty="0">
                <a:solidFill>
                  <a:srgbClr val="002060"/>
                </a:solidFill>
              </a:rPr>
              <a:t> de </a:t>
            </a:r>
            <a:r>
              <a:rPr lang="en-US" sz="2000" dirty="0" err="1">
                <a:solidFill>
                  <a:srgbClr val="002060"/>
                </a:solidFill>
              </a:rPr>
              <a:t>tu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comunidad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Cuáles</a:t>
            </a:r>
            <a:r>
              <a:rPr lang="en-US" sz="2000" dirty="0">
                <a:solidFill>
                  <a:srgbClr val="002060"/>
                </a:solidFill>
              </a:rPr>
              <a:t> son </a:t>
            </a:r>
            <a:r>
              <a:rPr lang="en-US" sz="2000" dirty="0" err="1">
                <a:solidFill>
                  <a:srgbClr val="002060"/>
                </a:solidFill>
              </a:rPr>
              <a:t>algunos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lugares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significativos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en</a:t>
            </a:r>
            <a:r>
              <a:rPr lang="en-US" sz="2000" dirty="0">
                <a:solidFill>
                  <a:srgbClr val="002060"/>
                </a:solidFill>
              </a:rPr>
              <a:t> los que </a:t>
            </a:r>
            <a:r>
              <a:rPr lang="en-US" sz="2000" dirty="0" err="1">
                <a:solidFill>
                  <a:srgbClr val="002060"/>
                </a:solidFill>
              </a:rPr>
              <a:t>su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comunidad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reconoce</a:t>
            </a:r>
            <a:r>
              <a:rPr lang="en-US" sz="2000" dirty="0">
                <a:solidFill>
                  <a:srgbClr val="002060"/>
                </a:solidFill>
              </a:rPr>
              <a:t> o se </a:t>
            </a:r>
            <a:r>
              <a:rPr lang="en-US" sz="2000" dirty="0" err="1">
                <a:solidFill>
                  <a:srgbClr val="002060"/>
                </a:solidFill>
              </a:rPr>
              <a:t>reúne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Cuáles</a:t>
            </a:r>
            <a:r>
              <a:rPr lang="en-US" sz="2000" dirty="0">
                <a:solidFill>
                  <a:srgbClr val="002060"/>
                </a:solidFill>
              </a:rPr>
              <a:t> son </a:t>
            </a:r>
            <a:r>
              <a:rPr lang="en-US" sz="2000" dirty="0" err="1">
                <a:solidFill>
                  <a:srgbClr val="002060"/>
                </a:solidFill>
              </a:rPr>
              <a:t>algunas</a:t>
            </a:r>
            <a:r>
              <a:rPr lang="en-US" sz="2000" dirty="0">
                <a:solidFill>
                  <a:srgbClr val="002060"/>
                </a:solidFill>
              </a:rPr>
              <a:t> de las </a:t>
            </a:r>
            <a:r>
              <a:rPr lang="en-US" sz="2000" dirty="0" err="1">
                <a:solidFill>
                  <a:srgbClr val="002060"/>
                </a:solidFill>
              </a:rPr>
              <a:t>preocupaciones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comunes</a:t>
            </a:r>
            <a:r>
              <a:rPr lang="en-US" sz="2000" dirty="0">
                <a:solidFill>
                  <a:srgbClr val="002060"/>
                </a:solidFill>
              </a:rPr>
              <a:t> que </a:t>
            </a:r>
            <a:r>
              <a:rPr lang="en-US" sz="2000" dirty="0" err="1">
                <a:solidFill>
                  <a:srgbClr val="002060"/>
                </a:solidFill>
              </a:rPr>
              <a:t>comparte</a:t>
            </a:r>
            <a:r>
              <a:rPr lang="en-US" sz="2000" dirty="0">
                <a:solidFill>
                  <a:srgbClr val="002060"/>
                </a:solidFill>
              </a:rPr>
              <a:t> con un </a:t>
            </a:r>
            <a:r>
              <a:rPr lang="en-US" sz="2000" dirty="0" err="1">
                <a:solidFill>
                  <a:srgbClr val="002060"/>
                </a:solidFill>
              </a:rPr>
              <a:t>grupo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Cuáles</a:t>
            </a:r>
            <a:r>
              <a:rPr lang="en-US" sz="2000" dirty="0">
                <a:solidFill>
                  <a:srgbClr val="002060"/>
                </a:solidFill>
              </a:rPr>
              <a:t> son </a:t>
            </a:r>
            <a:r>
              <a:rPr lang="en-US" sz="2000" dirty="0" err="1">
                <a:solidFill>
                  <a:srgbClr val="002060"/>
                </a:solidFill>
              </a:rPr>
              <a:t>algunas</a:t>
            </a:r>
            <a:r>
              <a:rPr lang="en-US" sz="2000" dirty="0">
                <a:solidFill>
                  <a:srgbClr val="002060"/>
                </a:solidFill>
              </a:rPr>
              <a:t> de las </a:t>
            </a:r>
            <a:r>
              <a:rPr lang="en-US" sz="2000" dirty="0" err="1">
                <a:solidFill>
                  <a:srgbClr val="002060"/>
                </a:solidFill>
              </a:rPr>
              <a:t>características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culturales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comunes</a:t>
            </a:r>
            <a:r>
              <a:rPr lang="en-US" sz="2000" dirty="0">
                <a:solidFill>
                  <a:srgbClr val="002060"/>
                </a:solidFill>
              </a:rPr>
              <a:t> que </a:t>
            </a:r>
            <a:r>
              <a:rPr lang="en-US" sz="2000" dirty="0" err="1">
                <a:solidFill>
                  <a:srgbClr val="002060"/>
                </a:solidFill>
              </a:rPr>
              <a:t>unen</a:t>
            </a:r>
            <a:r>
              <a:rPr lang="en-US" sz="2000" dirty="0">
                <a:solidFill>
                  <a:srgbClr val="002060"/>
                </a:solidFill>
              </a:rPr>
              <a:t> a una </a:t>
            </a:r>
            <a:r>
              <a:rPr lang="en-US" sz="2000" dirty="0" err="1">
                <a:solidFill>
                  <a:srgbClr val="002060"/>
                </a:solidFill>
              </a:rPr>
              <a:t>comunidad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Cuáles</a:t>
            </a:r>
            <a:r>
              <a:rPr lang="en-US" sz="2000" dirty="0">
                <a:solidFill>
                  <a:srgbClr val="002060"/>
                </a:solidFill>
              </a:rPr>
              <a:t> son los </a:t>
            </a:r>
            <a:r>
              <a:rPr lang="en-US" sz="2000" dirty="0" err="1">
                <a:solidFill>
                  <a:srgbClr val="002060"/>
                </a:solidFill>
              </a:rPr>
              <a:t>rasgos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comunes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relacionados</a:t>
            </a:r>
            <a:r>
              <a:rPr lang="en-US" sz="2000" dirty="0">
                <a:solidFill>
                  <a:srgbClr val="002060"/>
                </a:solidFill>
              </a:rPr>
              <a:t> con el </a:t>
            </a:r>
            <a:r>
              <a:rPr lang="en-US" sz="2000" dirty="0" err="1">
                <a:solidFill>
                  <a:srgbClr val="002060"/>
                </a:solidFill>
              </a:rPr>
              <a:t>trabajo</a:t>
            </a:r>
            <a:r>
              <a:rPr lang="en-US" sz="2000" dirty="0">
                <a:solidFill>
                  <a:srgbClr val="002060"/>
                </a:solidFill>
              </a:rPr>
              <a:t> que </a:t>
            </a:r>
            <a:r>
              <a:rPr lang="en-US" sz="2000" dirty="0" err="1">
                <a:solidFill>
                  <a:srgbClr val="002060"/>
                </a:solidFill>
              </a:rPr>
              <a:t>unen</a:t>
            </a:r>
            <a:r>
              <a:rPr lang="en-US" sz="2000" dirty="0">
                <a:solidFill>
                  <a:srgbClr val="002060"/>
                </a:solidFill>
              </a:rPr>
              <a:t> a una </a:t>
            </a:r>
            <a:r>
              <a:rPr lang="en-US" sz="2000" dirty="0" err="1">
                <a:solidFill>
                  <a:srgbClr val="002060"/>
                </a:solidFill>
              </a:rPr>
              <a:t>comunidad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Qué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tiene</a:t>
            </a:r>
            <a:r>
              <a:rPr lang="en-US" sz="2000" dirty="0">
                <a:solidFill>
                  <a:srgbClr val="002060"/>
                </a:solidFill>
              </a:rPr>
              <a:t> de </a:t>
            </a:r>
            <a:r>
              <a:rPr lang="en-US" sz="2000" dirty="0" err="1">
                <a:solidFill>
                  <a:srgbClr val="002060"/>
                </a:solidFill>
              </a:rPr>
              <a:t>importante</a:t>
            </a:r>
            <a:r>
              <a:rPr lang="en-US" sz="2000" dirty="0">
                <a:solidFill>
                  <a:srgbClr val="002060"/>
                </a:solidFill>
              </a:rPr>
              <a:t> el </a:t>
            </a:r>
            <a:r>
              <a:rPr lang="en-US" sz="2000" dirty="0" err="1">
                <a:solidFill>
                  <a:srgbClr val="002060"/>
                </a:solidFill>
              </a:rPr>
              <a:t>entorno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físico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¿</a:t>
            </a:r>
            <a:r>
              <a:rPr lang="en-US" sz="2000" dirty="0" err="1">
                <a:solidFill>
                  <a:srgbClr val="002060"/>
                </a:solidFill>
              </a:rPr>
              <a:t>Qué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áreas</a:t>
            </a:r>
            <a:r>
              <a:rPr lang="en-US" sz="2000" dirty="0">
                <a:solidFill>
                  <a:srgbClr val="002060"/>
                </a:solidFill>
              </a:rPr>
              <a:t> se </a:t>
            </a:r>
            <a:r>
              <a:rPr lang="en-US" sz="2000" dirty="0" err="1">
                <a:solidFill>
                  <a:srgbClr val="002060"/>
                </a:solidFill>
              </a:rPr>
              <a:t>benefician</a:t>
            </a:r>
            <a:r>
              <a:rPr lang="en-US" sz="2000" dirty="0">
                <a:solidFill>
                  <a:srgbClr val="002060"/>
                </a:solidFill>
              </a:rPr>
              <a:t> de </a:t>
            </a:r>
            <a:r>
              <a:rPr lang="en-US" sz="2000" dirty="0" err="1">
                <a:solidFill>
                  <a:srgbClr val="002060"/>
                </a:solidFill>
              </a:rPr>
              <a:t>permanecer</a:t>
            </a:r>
            <a:r>
              <a:rPr lang="en-US" sz="2000" dirty="0">
                <a:solidFill>
                  <a:srgbClr val="002060"/>
                </a:solidFill>
              </a:rPr>
              <a:t> juntas </a:t>
            </a:r>
            <a:r>
              <a:rPr lang="en-US" sz="2000" dirty="0" err="1">
                <a:solidFill>
                  <a:srgbClr val="002060"/>
                </a:solidFill>
              </a:rPr>
              <a:t>en</a:t>
            </a:r>
            <a:r>
              <a:rPr lang="en-US" sz="2000" dirty="0">
                <a:solidFill>
                  <a:srgbClr val="002060"/>
                </a:solidFill>
              </a:rPr>
              <a:t> un </a:t>
            </a:r>
            <a:r>
              <a:rPr lang="en-US" sz="2000" dirty="0" err="1">
                <a:solidFill>
                  <a:srgbClr val="002060"/>
                </a:solidFill>
              </a:rPr>
              <a:t>distrito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TextBox 11">
            <a:hlinkClick r:id="rId2"/>
            <a:extLst>
              <a:ext uri="{FF2B5EF4-FFF2-40B4-BE49-F238E27FC236}">
                <a16:creationId xmlns:a16="http://schemas.microsoft.com/office/drawing/2014/main" id="{3C6E1559-FD8C-C548-A9AC-8CFBAE525EC0}"/>
              </a:ext>
            </a:extLst>
          </p:cNvPr>
          <p:cNvSpPr txBox="1"/>
          <p:nvPr/>
        </p:nvSpPr>
        <p:spPr>
          <a:xfrm>
            <a:off x="2643287" y="5569710"/>
            <a:ext cx="38574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en-US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Tus </a:t>
            </a:r>
            <a:r>
              <a:rPr lang="en-US" b="1" kern="1200" dirty="0" err="1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pensamientos</a:t>
            </a:r>
            <a:r>
              <a:rPr lang="en-US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pasarán</a:t>
            </a:r>
            <a:r>
              <a:rPr lang="en-US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 a </a:t>
            </a:r>
            <a:r>
              <a:rPr lang="en-US" b="1" kern="1200" dirty="0" err="1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formar</a:t>
            </a:r>
            <a:r>
              <a:rPr lang="en-US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parte</a:t>
            </a:r>
            <a:r>
              <a:rPr lang="en-US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 del </a:t>
            </a:r>
            <a:r>
              <a:rPr lang="en-US" b="1" kern="1200" dirty="0" err="1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registro</a:t>
            </a:r>
            <a:r>
              <a:rPr lang="en-US" b="1" kern="1200" dirty="0">
                <a:solidFill>
                  <a:srgbClr val="00285B"/>
                </a:solidFill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64081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628BEE42-B3F5-493A-B374-DB5B363A0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11458"/>
              </p:ext>
            </p:extLst>
          </p:nvPr>
        </p:nvGraphicFramePr>
        <p:xfrm>
          <a:off x="468085" y="1346946"/>
          <a:ext cx="8392885" cy="4419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1040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82481">
                  <a:extLst>
                    <a:ext uri="{9D8B030D-6E8A-4147-A177-3AD203B41FA5}">
                      <a16:colId xmlns:a16="http://schemas.microsoft.com/office/drawing/2014/main" val="3292840437"/>
                    </a:ext>
                  </a:extLst>
                </a:gridCol>
              </a:tblGrid>
              <a:tr h="175329">
                <a:tc>
                  <a:txBody>
                    <a:bodyPr/>
                    <a:lstStyle/>
                    <a:p>
                      <a:r>
                        <a:rPr lang="es-ES_tradnl" sz="20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 Donde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68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de octubre de 2021</a:t>
                      </a:r>
                    </a:p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Taller Comunitario de </a:t>
                      </a:r>
                      <a:r>
                        <a:rPr lang="es-ES_tradnl" sz="20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Distrito 1 </a:t>
                      </a:r>
                    </a:p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Holiday Inn</a:t>
                      </a:r>
                    </a:p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38630 5th Street 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473388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 de octubre de 2021</a:t>
                      </a:r>
                    </a:p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Taller Comunitario de </a:t>
                      </a:r>
                      <a:r>
                        <a:rPr lang="es-ES_tradnl" sz="20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Distrito 4</a:t>
                      </a:r>
                      <a:endParaRPr lang="es-ES_tradnl" sz="2000" b="0" i="0" u="none" strike="noStrike" cap="none" spc="0" baseline="0" noProof="0">
                        <a:solidFill>
                          <a:srgbClr val="002060"/>
                        </a:solidFill>
                        <a:uFillTx/>
                        <a:latin typeface="Garamond" panose="02020404030301010803" pitchFamily="18" charset="0"/>
                        <a:ea typeface="+mn-ea"/>
                        <a:cs typeface="+mn-cs"/>
                        <a:sym typeface="Tw Cen MT"/>
                      </a:endParaRPr>
                    </a:p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Escuela Secundaria Knight</a:t>
                      </a:r>
                    </a:p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37423 70th Street 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33312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 de octubre de 2021</a:t>
                      </a:r>
                    </a:p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Taller Comunitario de </a:t>
                      </a:r>
                      <a:r>
                        <a:rPr lang="es-ES_tradnl" sz="20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Distrito 3</a:t>
                      </a:r>
                      <a:endParaRPr lang="es-ES_tradnl" sz="2000" b="0" i="0" u="none" strike="noStrike" cap="none" spc="0" baseline="0" noProof="0">
                        <a:solidFill>
                          <a:srgbClr val="002060"/>
                        </a:solidFill>
                        <a:uFillTx/>
                        <a:latin typeface="Garamond" panose="02020404030301010803" pitchFamily="18" charset="0"/>
                        <a:ea typeface="+mn-ea"/>
                        <a:cs typeface="+mn-cs"/>
                        <a:sym typeface="Tw Cen MT"/>
                      </a:endParaRPr>
                    </a:p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Centro de Recreación del Parque Palmdale Oasis</a:t>
                      </a:r>
                    </a:p>
                    <a:p>
                      <a:pPr lvl="1" algn="l"/>
                      <a:r>
                        <a:rPr lang="es-ES_tradnl" sz="20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3850 East Avenue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3312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25 de octubre de 2021</a:t>
                      </a:r>
                    </a:p>
                    <a:p>
                      <a:pPr algn="ctr"/>
                      <a:r>
                        <a:rPr lang="es-ES_tradnl" sz="20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ES_tradnl" sz="2000" b="0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Taller Comunitario de </a:t>
                      </a:r>
                      <a:r>
                        <a:rPr lang="es-ES_tradnl" sz="2000" b="1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Distrito 2 </a:t>
                      </a:r>
                    </a:p>
                    <a:p>
                      <a:pPr lvl="1" algn="l"/>
                      <a:r>
                        <a:rPr lang="es-ES_tradnl" sz="2000" b="0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Centro de Recreación del Parque Marie </a:t>
                      </a:r>
                      <a:r>
                        <a:rPr lang="es-ES_tradnl" sz="2000" b="0" i="0" u="none" strike="noStrike" cap="none" spc="0" baseline="0" noProof="0" dirty="0" err="1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Kerr</a:t>
                      </a:r>
                      <a:endParaRPr lang="es-ES_tradnl" sz="2000" b="0" i="0" u="none" strike="noStrike" cap="none" spc="0" baseline="0" noProof="0" dirty="0">
                        <a:solidFill>
                          <a:srgbClr val="002060"/>
                        </a:solidFill>
                        <a:uFillTx/>
                        <a:latin typeface="Garamond" panose="02020404030301010803" pitchFamily="18" charset="0"/>
                        <a:ea typeface="+mn-ea"/>
                        <a:cs typeface="+mn-cs"/>
                        <a:sym typeface="Tw Cen MT"/>
                      </a:endParaRPr>
                    </a:p>
                    <a:p>
                      <a:pPr lvl="1" algn="l"/>
                      <a:r>
                        <a:rPr lang="es-ES_tradnl" sz="2000" b="0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2723-A West Rancho Vista </a:t>
                      </a:r>
                      <a:r>
                        <a:rPr lang="es-ES_tradnl" sz="2000" b="0" i="0" u="none" strike="noStrike" cap="none" spc="0" baseline="0" noProof="0" dirty="0" err="1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Blvd</a:t>
                      </a:r>
                      <a:r>
                        <a:rPr lang="es-ES_tradnl" sz="2000" b="0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59665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2B0FFB3-C059-4E92-82B5-7E694424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477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Próximos</a:t>
            </a:r>
            <a:r>
              <a:rPr lang="en-US" sz="4000" b="1" dirty="0"/>
              <a:t> </a:t>
            </a:r>
            <a:r>
              <a:rPr lang="en-US" sz="4000" b="1" dirty="0" err="1"/>
              <a:t>Talleres</a:t>
            </a:r>
            <a:r>
              <a:rPr lang="en-US" sz="4000" b="1" dirty="0"/>
              <a:t> </a:t>
            </a:r>
            <a:r>
              <a:rPr lang="en-US" sz="4000" b="1" dirty="0" err="1"/>
              <a:t>Comunitarios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1204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7648B-0F71-47A7-966C-32C43AFA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" y="317419"/>
            <a:ext cx="9123871" cy="871301"/>
          </a:xfrm>
        </p:spPr>
        <p:txBody>
          <a:bodyPr>
            <a:normAutofit/>
          </a:bodyPr>
          <a:lstStyle/>
          <a:p>
            <a:r>
              <a:rPr lang="es-ES_tradnl" sz="4000" b="1" dirty="0"/>
              <a:t>Próximos Medidas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75A02BC-C27F-1F47-A357-12D181D88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565816"/>
              </p:ext>
            </p:extLst>
          </p:nvPr>
        </p:nvGraphicFramePr>
        <p:xfrm>
          <a:off x="718454" y="1188720"/>
          <a:ext cx="7707085" cy="448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56843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050242">
                  <a:extLst>
                    <a:ext uri="{9D8B030D-6E8A-4147-A177-3AD203B41FA5}">
                      <a16:colId xmlns:a16="http://schemas.microsoft.com/office/drawing/2014/main" val="3292840437"/>
                    </a:ext>
                  </a:extLst>
                </a:gridCol>
              </a:tblGrid>
              <a:tr h="345670">
                <a:tc>
                  <a:txBody>
                    <a:bodyPr/>
                    <a:lstStyle/>
                    <a:p>
                      <a:r>
                        <a:rPr lang="es-ES_tradnl" sz="18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Evento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604922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23 de agosto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 reúne la </a:t>
                      </a:r>
                      <a:r>
                        <a:rPr lang="es-ES_tradnl" sz="18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Comisión Asesora de Redistribución de Distritos (ARC)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4567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14 de septiembre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Primera Audiencia Pública</a:t>
                      </a:r>
                      <a:endParaRPr lang="es-ES_tradnl" sz="1800" b="0" i="0" u="none" strike="noStrike" cap="none" spc="0" baseline="0" noProof="0">
                        <a:solidFill>
                          <a:srgbClr val="002060"/>
                        </a:solidFill>
                        <a:uFillTx/>
                        <a:latin typeface="Garamond" panose="02020404030301010803" pitchFamily="18" charset="0"/>
                        <a:ea typeface="+mn-ea"/>
                        <a:cs typeface="+mn-cs"/>
                        <a:sym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41107"/>
                  </a:ext>
                </a:extLst>
              </a:tr>
              <a:tr h="34567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 de septiembre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California publicará datos oficiales de redistribución de distritos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29690"/>
                  </a:ext>
                </a:extLst>
              </a:tr>
              <a:tr h="864174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de octubre de 2021</a:t>
                      </a:r>
                    </a:p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 de octubre de 2021</a:t>
                      </a:r>
                    </a:p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25 de octubre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Talleres Comunitarios </a:t>
                      </a:r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para hacer demostraciones de herrammeintas de mapeo y recibir comentarios del público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682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de noviembre de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de enero de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 de febrero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Audiencias Públicas</a:t>
                      </a:r>
                      <a:endParaRPr lang="es-ES_tradnl" sz="1800" b="0" noProof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noProof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17 de abril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noProof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Fecha límite legal para que el Consejo adopte un nuevo mapa de distrito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368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9CD7F3-AECA-1D4E-853F-B6F237F7F1FC}"/>
              </a:ext>
            </a:extLst>
          </p:cNvPr>
          <p:cNvSpPr txBox="1"/>
          <p:nvPr/>
        </p:nvSpPr>
        <p:spPr>
          <a:xfrm>
            <a:off x="3012812" y="5828285"/>
            <a:ext cx="31183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Horario completo está disponible en línea en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D</a:t>
            </a:r>
            <a:r>
              <a:rPr lang="en-US" sz="1800" b="1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rawPalmdale.org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137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8" name="Google Shape;266;p15">
            <a:extLst>
              <a:ext uri="{FF2B5EF4-FFF2-40B4-BE49-F238E27FC236}">
                <a16:creationId xmlns:a16="http://schemas.microsoft.com/office/drawing/2014/main" id="{DB56DE91-6B52-2342-AEC2-C028BE079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373" y="28369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s-ES_tradnl" sz="3600" b="1" dirty="0"/>
              <a:t>Comparta sus Pensamientos y Continúe Participando</a:t>
            </a:r>
            <a:endParaRPr lang="es-ES_tradnl" sz="3600" dirty="0"/>
          </a:p>
        </p:txBody>
      </p:sp>
      <p:sp>
        <p:nvSpPr>
          <p:cNvPr id="9" name="Google Shape;268;p15">
            <a:extLst>
              <a:ext uri="{FF2B5EF4-FFF2-40B4-BE49-F238E27FC236}">
                <a16:creationId xmlns:a16="http://schemas.microsoft.com/office/drawing/2014/main" id="{9DAABB7A-B265-0D4B-96E6-BD4CB249FEF7}"/>
              </a:ext>
            </a:extLst>
          </p:cNvPr>
          <p:cNvSpPr txBox="1">
            <a:spLocks/>
          </p:cNvSpPr>
          <p:nvPr/>
        </p:nvSpPr>
        <p:spPr>
          <a:xfrm>
            <a:off x="423510" y="4814765"/>
            <a:ext cx="8296925" cy="166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320040" marR="0" indent="-32004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Char char="◻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671732" marR="0" indent="-305972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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974034" marR="0" indent="-28823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1474469" marR="0" indent="-33146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1931670" marR="0" indent="-33147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5000"/>
              <a:buFontTx/>
              <a:buChar char="■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224282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251713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279146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306577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 hangingPunct="1">
              <a:spcBef>
                <a:spcPts val="0"/>
              </a:spcBef>
              <a:buSzPts val="1680"/>
              <a:buFontTx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 hangingPunct="1">
              <a:buSzPts val="1680"/>
              <a:buFontTx/>
              <a:buNone/>
            </a:pPr>
            <a:r>
              <a:rPr lang="en-US" sz="2800" b="1" dirty="0" err="1">
                <a:solidFill>
                  <a:srgbClr val="002060"/>
                </a:solidFill>
              </a:rPr>
              <a:t>Próxima</a:t>
            </a:r>
            <a:r>
              <a:rPr lang="en-US" sz="2800" b="1" dirty="0">
                <a:solidFill>
                  <a:srgbClr val="002060"/>
                </a:solidFill>
              </a:rPr>
              <a:t> Audiencia: </a:t>
            </a:r>
            <a:r>
              <a:rPr lang="en-US" sz="2800" b="1" dirty="0">
                <a:solidFill>
                  <a:srgbClr val="C00000"/>
                </a:solidFill>
              </a:rPr>
              <a:t>3 de </a:t>
            </a:r>
            <a:r>
              <a:rPr lang="en-US" sz="2800" b="1" dirty="0" err="1">
                <a:solidFill>
                  <a:srgbClr val="C00000"/>
                </a:solidFill>
              </a:rPr>
              <a:t>noviembre</a:t>
            </a:r>
            <a:r>
              <a:rPr lang="en-US" sz="2800" b="1" dirty="0">
                <a:solidFill>
                  <a:srgbClr val="C00000"/>
                </a:solidFill>
              </a:rPr>
              <a:t> de 2021 a las 7:30pm</a:t>
            </a:r>
          </a:p>
          <a:p>
            <a:pPr marL="0" indent="0" algn="ctr" hangingPunct="1">
              <a:buSzPts val="1680"/>
              <a:buFontTx/>
              <a:buNone/>
            </a:pPr>
            <a:r>
              <a:rPr lang="en-US" sz="2800" b="1" dirty="0">
                <a:solidFill>
                  <a:srgbClr val="002060"/>
                </a:solidFill>
              </a:rPr>
              <a:t>Sitio Web: </a:t>
            </a:r>
            <a:r>
              <a:rPr lang="en-US" sz="2800" b="1" dirty="0" err="1">
                <a:solidFill>
                  <a:srgbClr val="C13F3F"/>
                </a:solidFill>
              </a:rPr>
              <a:t>DrawPalmdale.org</a:t>
            </a:r>
            <a:endParaRPr lang="en-US" sz="2800" b="1" dirty="0">
              <a:solidFill>
                <a:srgbClr val="C13F3F"/>
              </a:solidFill>
            </a:endParaRPr>
          </a:p>
          <a:p>
            <a:pPr marL="0" indent="0" algn="ctr" hangingPunct="1">
              <a:buSzPts val="1680"/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2800" b="1" dirty="0" err="1">
                <a:solidFill>
                  <a:srgbClr val="002060"/>
                </a:solidFill>
              </a:rPr>
              <a:t>Correo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Electrónico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redistrict2021@cityofpalmdale.org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2A6C02-B316-684F-A947-251C8931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44" y="1415809"/>
            <a:ext cx="6890656" cy="36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55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8" name="Google Shape;127;p2">
            <a:extLst>
              <a:ext uri="{FF2B5EF4-FFF2-40B4-BE49-F238E27FC236}">
                <a16:creationId xmlns:a16="http://schemas.microsoft.com/office/drawing/2014/main" id="{471F7E72-DBA9-3D4A-AA8E-E5868EC658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2133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Traducción</a:t>
            </a:r>
            <a:r>
              <a:rPr lang="en-US" sz="4000" b="1" dirty="0"/>
              <a:t> al </a:t>
            </a:r>
            <a:r>
              <a:rPr lang="en-US" sz="4000" b="1" dirty="0" err="1"/>
              <a:t>Español</a:t>
            </a:r>
            <a:r>
              <a:rPr lang="en-US" sz="4000" b="1" dirty="0"/>
              <a:t> Disponible</a:t>
            </a:r>
            <a:endParaRPr sz="4000" dirty="0"/>
          </a:p>
        </p:txBody>
      </p:sp>
      <p:cxnSp>
        <p:nvCxnSpPr>
          <p:cNvPr id="9" name="Google Shape;131;p2">
            <a:extLst>
              <a:ext uri="{FF2B5EF4-FFF2-40B4-BE49-F238E27FC236}">
                <a16:creationId xmlns:a16="http://schemas.microsoft.com/office/drawing/2014/main" id="{209A4A47-9022-864E-8492-DB6D3FAF62B0}"/>
              </a:ext>
            </a:extLst>
          </p:cNvPr>
          <p:cNvCxnSpPr>
            <a:cxnSpLocks/>
          </p:cNvCxnSpPr>
          <p:nvPr/>
        </p:nvCxnSpPr>
        <p:spPr>
          <a:xfrm>
            <a:off x="3124200" y="3290100"/>
            <a:ext cx="2962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27;p2">
            <a:extLst>
              <a:ext uri="{FF2B5EF4-FFF2-40B4-BE49-F238E27FC236}">
                <a16:creationId xmlns:a16="http://schemas.microsoft.com/office/drawing/2014/main" id="{B8058A2B-82CE-EA4E-9FB4-463475C1C18E}"/>
              </a:ext>
            </a:extLst>
          </p:cNvPr>
          <p:cNvSpPr txBox="1">
            <a:spLocks/>
          </p:cNvSpPr>
          <p:nvPr/>
        </p:nvSpPr>
        <p:spPr>
          <a:xfrm>
            <a:off x="533400" y="34290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Se </a:t>
            </a:r>
            <a:r>
              <a:rPr lang="en-US" sz="4000" b="1" dirty="0" err="1"/>
              <a:t>Está</a:t>
            </a:r>
            <a:r>
              <a:rPr lang="en-US" sz="4000" b="1" dirty="0"/>
              <a:t> </a:t>
            </a:r>
            <a:r>
              <a:rPr lang="en-US" sz="4000" b="1" dirty="0" err="1"/>
              <a:t>Grabando</a:t>
            </a:r>
            <a:r>
              <a:rPr lang="en-US" sz="4000" b="1" dirty="0"/>
              <a:t> la </a:t>
            </a:r>
            <a:r>
              <a:rPr lang="en-US" sz="4000" b="1" dirty="0" err="1"/>
              <a:t>Reunión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26009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Google Shape;257;p14">
            <a:extLst>
              <a:ext uri="{FF2B5EF4-FFF2-40B4-BE49-F238E27FC236}">
                <a16:creationId xmlns:a16="http://schemas.microsoft.com/office/drawing/2014/main" id="{F7788452-D1A3-A748-A494-ACECA19B8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243165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Introducciones</a:t>
            </a:r>
            <a:endParaRPr sz="4000" dirty="0"/>
          </a:p>
        </p:txBody>
      </p:sp>
      <p:cxnSp>
        <p:nvCxnSpPr>
          <p:cNvPr id="12" name="Google Shape;260;p14">
            <a:extLst>
              <a:ext uri="{FF2B5EF4-FFF2-40B4-BE49-F238E27FC236}">
                <a16:creationId xmlns:a16="http://schemas.microsoft.com/office/drawing/2014/main" id="{F755C51B-B651-6F48-82A7-BB79856E5765}"/>
              </a:ext>
            </a:extLst>
          </p:cNvPr>
          <p:cNvCxnSpPr>
            <a:cxnSpLocks/>
          </p:cNvCxnSpPr>
          <p:nvPr/>
        </p:nvCxnSpPr>
        <p:spPr>
          <a:xfrm>
            <a:off x="3057000" y="3588150"/>
            <a:ext cx="3030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7375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" name="Google Shape;127;p2">
            <a:extLst>
              <a:ext uri="{FF2B5EF4-FFF2-40B4-BE49-F238E27FC236}">
                <a16:creationId xmlns:a16="http://schemas.microsoft.com/office/drawing/2014/main" id="{52706838-DA2A-1040-B63E-DB1417D1A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28956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Objetivos</a:t>
            </a:r>
            <a:r>
              <a:rPr lang="en-US" sz="4000" b="1" dirty="0"/>
              <a:t> de Hoy</a:t>
            </a:r>
            <a:endParaRPr sz="4000" dirty="0"/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E91C5C39-50C1-7748-9CE1-1FFA06682AEB}"/>
              </a:ext>
            </a:extLst>
          </p:cNvPr>
          <p:cNvCxnSpPr>
            <a:cxnSpLocks/>
          </p:cNvCxnSpPr>
          <p:nvPr/>
        </p:nvCxnSpPr>
        <p:spPr>
          <a:xfrm>
            <a:off x="3048000" y="129366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0B5D04-298A-A64D-B8AF-380DAED98618}"/>
              </a:ext>
            </a:extLst>
          </p:cNvPr>
          <p:cNvSpPr txBox="1">
            <a:spLocks/>
          </p:cNvSpPr>
          <p:nvPr/>
        </p:nvSpPr>
        <p:spPr>
          <a:xfrm>
            <a:off x="304800" y="1732900"/>
            <a:ext cx="8461248" cy="49529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920" indent="0" algn="ctr" fontAlgn="t">
              <a:buFont typeface="Wingdings"/>
              <a:buNone/>
            </a:pPr>
            <a:r>
              <a:rPr lang="es-ES_tradnl" b="1" dirty="0">
                <a:solidFill>
                  <a:srgbClr val="002060"/>
                </a:solidFill>
              </a:rPr>
              <a:t>Aprendes de los Expertos</a:t>
            </a:r>
          </a:p>
          <a:p>
            <a:pPr marL="121920" indent="0" algn="ctr" fontAlgn="t">
              <a:buFont typeface="Wingdings"/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 marL="121920" indent="0" algn="ctr" fontAlgn="t">
              <a:buFont typeface="Wingdings"/>
              <a:buNone/>
            </a:pPr>
            <a:r>
              <a:rPr lang="es-ES_tradnl" b="1" dirty="0">
                <a:solidFill>
                  <a:srgbClr val="002060"/>
                </a:solidFill>
              </a:rPr>
              <a:t>Los Expertos te Escuchan</a:t>
            </a:r>
            <a:endParaRPr lang="es-ES_tradnl" b="1" i="1" dirty="0">
              <a:solidFill>
                <a:srgbClr val="002060"/>
              </a:solidFill>
            </a:endParaRPr>
          </a:p>
          <a:p>
            <a:pPr marL="121920" indent="0" algn="ctr" fontAlgn="t">
              <a:buFont typeface="Wingdings"/>
              <a:buNone/>
            </a:pPr>
            <a:endParaRPr lang="es-ES_tradnl" b="1" i="1" dirty="0">
              <a:solidFill>
                <a:srgbClr val="002060"/>
              </a:solidFill>
            </a:endParaRPr>
          </a:p>
          <a:p>
            <a:pPr marL="121920" indent="0" algn="ctr" fontAlgn="t">
              <a:buNone/>
            </a:pPr>
            <a:r>
              <a:rPr lang="es-ES_tradnl" b="1" dirty="0">
                <a:solidFill>
                  <a:srgbClr val="002060"/>
                </a:solidFill>
              </a:rPr>
              <a:t>Descripción General de las Herramientas de Mapeo</a:t>
            </a:r>
            <a:endParaRPr lang="es-ES_tradnl" b="1" i="1" dirty="0">
              <a:solidFill>
                <a:srgbClr val="002060"/>
              </a:solidFill>
            </a:endParaRPr>
          </a:p>
          <a:p>
            <a:pPr marL="121920" indent="0" algn="ctr" fontAlgn="t">
              <a:buFont typeface="Wingdings"/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 marL="121920" indent="0" algn="ctr" fontAlgn="t">
              <a:buFont typeface="Wingdings"/>
              <a:buNone/>
            </a:pPr>
            <a:r>
              <a:rPr lang="es-ES_tradnl" b="1" dirty="0">
                <a:solidFill>
                  <a:srgbClr val="002060"/>
                </a:solidFill>
              </a:rPr>
              <a:t>Tiene la Facultad de Dar Comentarios Efectivos</a:t>
            </a:r>
          </a:p>
        </p:txBody>
      </p:sp>
    </p:spTree>
    <p:extLst>
      <p:ext uri="{BB962C8B-B14F-4D97-AF65-F5344CB8AC3E}">
        <p14:creationId xmlns:p14="http://schemas.microsoft.com/office/powerpoint/2010/main" val="432452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0" name="Google Shape;127;p2">
            <a:extLst>
              <a:ext uri="{FF2B5EF4-FFF2-40B4-BE49-F238E27FC236}">
                <a16:creationId xmlns:a16="http://schemas.microsoft.com/office/drawing/2014/main" id="{DC94DC20-5F81-4C47-81E1-90CD0FAC2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533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s-ES_tradnl" sz="4000" b="1" dirty="0"/>
              <a:t>Por Qué Debería Importarle</a:t>
            </a:r>
            <a:endParaRPr lang="es-ES_tradnl" sz="4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D0398D-E589-0E4D-BDA8-20BB5F2C7EEF}"/>
              </a:ext>
            </a:extLst>
          </p:cNvPr>
          <p:cNvSpPr txBox="1">
            <a:spLocks/>
          </p:cNvSpPr>
          <p:nvPr/>
        </p:nvSpPr>
        <p:spPr>
          <a:xfrm>
            <a:off x="612648" y="1752600"/>
            <a:ext cx="8153400" cy="358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20040" marR="0" indent="-32004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Char char="◻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685800" marR="0" indent="-32003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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1005839" marR="0" indent="-32003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1498600" marR="0" indent="-3556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Char char="■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1955800" marR="0" indent="-3556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5000"/>
              <a:buFontTx/>
              <a:buChar char="■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224282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251713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2791460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3065779" marR="0" indent="-3683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kern="0" dirty="0">
                <a:solidFill>
                  <a:srgbClr val="002060"/>
                </a:solidFill>
              </a:rPr>
              <a:t>La democracia funciona mejor cuando la gente está comprometida.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kern="0" dirty="0">
                <a:solidFill>
                  <a:srgbClr val="002060"/>
                </a:solidFill>
              </a:rPr>
              <a:t>Ustedes son expertos en la comunidad.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kern="0" dirty="0">
                <a:solidFill>
                  <a:srgbClr val="002060"/>
                </a:solidFill>
              </a:rPr>
              <a:t>Eres un experto en to barrio.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kern="0" dirty="0">
                <a:solidFill>
                  <a:srgbClr val="002060"/>
                </a:solidFill>
              </a:rPr>
              <a:t>Una oportunidad única en una década.</a:t>
            </a:r>
          </a:p>
        </p:txBody>
      </p:sp>
    </p:spTree>
    <p:extLst>
      <p:ext uri="{BB962C8B-B14F-4D97-AF65-F5344CB8AC3E}">
        <p14:creationId xmlns:p14="http://schemas.microsoft.com/office/powerpoint/2010/main" val="21729610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" name="Google Shape;127;p2">
            <a:extLst>
              <a:ext uri="{FF2B5EF4-FFF2-40B4-BE49-F238E27FC236}">
                <a16:creationId xmlns:a16="http://schemas.microsoft.com/office/drawing/2014/main" id="{CCBF994F-BF71-6742-A319-C8DC65C5D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400" y="42672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Programa</a:t>
            </a:r>
            <a:r>
              <a:rPr lang="en-US" sz="4000" b="1" dirty="0"/>
              <a:t> de Hoy</a:t>
            </a:r>
            <a:endParaRPr sz="4000" dirty="0"/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A85D9316-12F0-A843-9466-8E3652C6DE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936671"/>
              </p:ext>
            </p:extLst>
          </p:nvPr>
        </p:nvGraphicFramePr>
        <p:xfrm>
          <a:off x="495300" y="1593666"/>
          <a:ext cx="8105100" cy="31682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1051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</a:tblGrid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s-ES_tradnl" sz="3200" noProof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AGENDA: 5:30 p.m. – 7:00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Proceso, Reglas y Metas</a:t>
                      </a:r>
                      <a:endParaRPr lang="es-ES_tradnl" sz="3200" b="0" noProof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339661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Herramientas de Mapeo</a:t>
                      </a:r>
                      <a:endParaRPr lang="es-ES_tradnl" sz="3200" b="0" noProof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82222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Vecindarios / Comunidades de Interés</a:t>
                      </a:r>
                      <a:endParaRPr lang="es-ES_tradnl" sz="3200" b="0" noProof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682381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3200" b="1" i="0" noProof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Próximos Medidas</a:t>
                      </a:r>
                      <a:endParaRPr lang="es-ES_tradnl" sz="3200" b="0" i="0" noProof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704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7648B-0F71-47A7-966C-32C43AFA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Mapa</a:t>
            </a:r>
            <a:r>
              <a:rPr lang="en-US" sz="4000" b="1" dirty="0"/>
              <a:t> de </a:t>
            </a:r>
            <a:r>
              <a:rPr lang="en-US" sz="4000" b="1" dirty="0" err="1"/>
              <a:t>Distritos</a:t>
            </a:r>
            <a:r>
              <a:rPr lang="en-US" sz="4000" b="1" dirty="0"/>
              <a:t> </a:t>
            </a:r>
            <a:r>
              <a:rPr lang="en-US" sz="4000" b="1" dirty="0" err="1"/>
              <a:t>Actuales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4F39A-CAA3-42C4-BD23-CB9DC550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8" y="868681"/>
            <a:ext cx="7800802" cy="58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514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7648B-0F71-47A7-966C-32C43AFA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" y="416743"/>
            <a:ext cx="9123871" cy="871301"/>
          </a:xfrm>
        </p:spPr>
        <p:txBody>
          <a:bodyPr>
            <a:normAutofit/>
          </a:bodyPr>
          <a:lstStyle/>
          <a:p>
            <a:r>
              <a:rPr lang="es-ES_tradnl" sz="3600" b="1" dirty="0"/>
              <a:t>Cronología de Redistribución de Distritos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90657A5-56EA-4CD6-8EAF-7181A3AEC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7135"/>
              </p:ext>
            </p:extLst>
          </p:nvPr>
        </p:nvGraphicFramePr>
        <p:xfrm>
          <a:off x="718454" y="1188720"/>
          <a:ext cx="7707085" cy="448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56843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050242">
                  <a:extLst>
                    <a:ext uri="{9D8B030D-6E8A-4147-A177-3AD203B41FA5}">
                      <a16:colId xmlns:a16="http://schemas.microsoft.com/office/drawing/2014/main" val="3292840437"/>
                    </a:ext>
                  </a:extLst>
                </a:gridCol>
              </a:tblGrid>
              <a:tr h="345670">
                <a:tc>
                  <a:txBody>
                    <a:bodyPr/>
                    <a:lstStyle/>
                    <a:p>
                      <a:r>
                        <a:rPr lang="es-ES_tradnl" sz="18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Evento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604922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23 de agosto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 reúne la </a:t>
                      </a:r>
                      <a:r>
                        <a:rPr lang="es-ES_tradnl" sz="18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Comisión Asesora de Redistribución de Distritos (ARC)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4567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14 de septiembre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1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Primera Audiencia Pública</a:t>
                      </a:r>
                      <a:endParaRPr lang="es-ES_tradnl" sz="1800" b="0" i="0" u="none" strike="noStrike" cap="none" spc="0" baseline="0" noProof="0">
                        <a:solidFill>
                          <a:srgbClr val="002060"/>
                        </a:solidFill>
                        <a:uFillTx/>
                        <a:latin typeface="Garamond" panose="02020404030301010803" pitchFamily="18" charset="0"/>
                        <a:ea typeface="+mn-ea"/>
                        <a:cs typeface="+mn-cs"/>
                        <a:sym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41107"/>
                  </a:ext>
                </a:extLst>
              </a:tr>
              <a:tr h="34567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 de septiembre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California publicará datos oficiales de redistribución de distritos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29690"/>
                  </a:ext>
                </a:extLst>
              </a:tr>
              <a:tr h="864174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de octubre de 2021</a:t>
                      </a:r>
                    </a:p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 de octubre de 2021</a:t>
                      </a:r>
                    </a:p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25 de octubre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Talleres Comunitarios </a:t>
                      </a:r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para hacer demostraciones de herrammeintas de mapeo y recibir comentarios del público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682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de noviembre de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de enero de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cap="none" spc="0" baseline="0" noProof="0">
                          <a:solidFill>
                            <a:srgbClr val="002060"/>
                          </a:solidFill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  <a:sym typeface="Tw Cen MT"/>
                        </a:rPr>
                        <a:t>2 de febrero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1" noProof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Audiencias Públicas</a:t>
                      </a:r>
                      <a:endParaRPr lang="es-ES_tradnl" sz="1800" b="0" noProof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noProof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17 de abril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noProof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Fecha límite legal para que el Consejo adopte un nuevo mapa de distrito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36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A26DAA-06CA-8A45-BF3C-8E370A92793A}"/>
              </a:ext>
            </a:extLst>
          </p:cNvPr>
          <p:cNvSpPr txBox="1"/>
          <p:nvPr/>
        </p:nvSpPr>
        <p:spPr>
          <a:xfrm>
            <a:off x="3012812" y="5828285"/>
            <a:ext cx="31183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Horario completo está disponible en línea en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D</a:t>
            </a:r>
            <a:r>
              <a:rPr lang="en-US" sz="1800" b="1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rawPalmdale.org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184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600536" y="6468188"/>
            <a:ext cx="533401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sym typeface="Tw Cen MT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sym typeface="Tw Cen MT"/>
            </a:endParaRPr>
          </a:p>
        </p:txBody>
      </p:sp>
      <p:sp>
        <p:nvSpPr>
          <p:cNvPr id="135" name="Title 5"/>
          <p:cNvSpPr txBox="1">
            <a:spLocks noGrp="1"/>
          </p:cNvSpPr>
          <p:nvPr>
            <p:ph type="title"/>
          </p:nvPr>
        </p:nvSpPr>
        <p:spPr>
          <a:xfrm>
            <a:off x="20129" y="107871"/>
            <a:ext cx="9123871" cy="871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/>
              <a:t>Requisitos</a:t>
            </a:r>
            <a:r>
              <a:rPr lang="en-US" sz="4000" b="1" dirty="0"/>
              <a:t> </a:t>
            </a:r>
            <a:r>
              <a:rPr lang="en-US" sz="4000" b="1" dirty="0" err="1"/>
              <a:t>Legales</a:t>
            </a:r>
            <a:r>
              <a:rPr lang="en-US" sz="4000" b="1" dirty="0"/>
              <a:t> y </a:t>
            </a:r>
            <a:r>
              <a:rPr lang="en-US" sz="4000" b="1" dirty="0" err="1"/>
              <a:t>Otros</a:t>
            </a:r>
            <a:r>
              <a:rPr lang="en-US" sz="4000" b="1" dirty="0"/>
              <a:t> </a:t>
            </a:r>
            <a:r>
              <a:rPr lang="en-US" sz="4000" b="1" dirty="0" err="1"/>
              <a:t>Objetivos</a:t>
            </a:r>
            <a:endParaRPr sz="4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454202-5AD7-4BA3-A5BC-554C15EC678F}"/>
              </a:ext>
            </a:extLst>
          </p:cNvPr>
          <p:cNvGrpSpPr/>
          <p:nvPr/>
        </p:nvGrpSpPr>
        <p:grpSpPr>
          <a:xfrm>
            <a:off x="1013395" y="1070702"/>
            <a:ext cx="7117210" cy="5050400"/>
            <a:chOff x="386779" y="991623"/>
            <a:chExt cx="8122660" cy="53173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633C2B-A55A-44AB-9322-2B737B7B008D}"/>
                </a:ext>
              </a:extLst>
            </p:cNvPr>
            <p:cNvSpPr/>
            <p:nvPr/>
          </p:nvSpPr>
          <p:spPr>
            <a:xfrm>
              <a:off x="3090684" y="1827649"/>
              <a:ext cx="2675483" cy="4481285"/>
            </a:xfrm>
            <a:custGeom>
              <a:avLst/>
              <a:gdLst>
                <a:gd name="connsiteX0" fmla="*/ 0 w 2408277"/>
                <a:gd name="connsiteY0" fmla="*/ 0 h 4102804"/>
                <a:gd name="connsiteX1" fmla="*/ 2408277 w 2408277"/>
                <a:gd name="connsiteY1" fmla="*/ 0 h 4102804"/>
                <a:gd name="connsiteX2" fmla="*/ 2408277 w 2408277"/>
                <a:gd name="connsiteY2" fmla="*/ 4102804 h 4102804"/>
                <a:gd name="connsiteX3" fmla="*/ 0 w 2408277"/>
                <a:gd name="connsiteY3" fmla="*/ 4102804 h 4102804"/>
                <a:gd name="connsiteX4" fmla="*/ 0 w 2408277"/>
                <a:gd name="connsiteY4" fmla="*/ 0 h 410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277" h="4102804">
                  <a:moveTo>
                    <a:pt x="0" y="0"/>
                  </a:moveTo>
                  <a:lnTo>
                    <a:pt x="2408277" y="0"/>
                  </a:lnTo>
                  <a:lnTo>
                    <a:pt x="2408277" y="4102804"/>
                  </a:lnTo>
                  <a:lnTo>
                    <a:pt x="0" y="41028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4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4131260692">
                    <a:custGeom>
                      <a:avLst/>
                      <a:gdLst>
                        <a:gd name="connsiteX0" fmla="*/ 0 w 2506802"/>
                        <a:gd name="connsiteY0" fmla="*/ 0 h 3838133"/>
                        <a:gd name="connsiteX1" fmla="*/ 2506802 w 2506802"/>
                        <a:gd name="connsiteY1" fmla="*/ 0 h 3838133"/>
                        <a:gd name="connsiteX2" fmla="*/ 2506802 w 2506802"/>
                        <a:gd name="connsiteY2" fmla="*/ 3838133 h 3838133"/>
                        <a:gd name="connsiteX3" fmla="*/ 0 w 2506802"/>
                        <a:gd name="connsiteY3" fmla="*/ 3838133 h 3838133"/>
                        <a:gd name="connsiteX4" fmla="*/ 0 w 2506802"/>
                        <a:gd name="connsiteY4" fmla="*/ 0 h 38381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6802" h="3838133" extrusionOk="0">
                          <a:moveTo>
                            <a:pt x="0" y="0"/>
                          </a:moveTo>
                          <a:cubicBezTo>
                            <a:pt x="1104563" y="147558"/>
                            <a:pt x="2242030" y="-129359"/>
                            <a:pt x="2506802" y="0"/>
                          </a:cubicBezTo>
                          <a:cubicBezTo>
                            <a:pt x="2666543" y="764624"/>
                            <a:pt x="2649201" y="2354038"/>
                            <a:pt x="2506802" y="3838133"/>
                          </a:cubicBezTo>
                          <a:cubicBezTo>
                            <a:pt x="1908536" y="3899449"/>
                            <a:pt x="334069" y="3821434"/>
                            <a:pt x="0" y="3838133"/>
                          </a:cubicBezTo>
                          <a:cubicBezTo>
                            <a:pt x="51616" y="2723631"/>
                            <a:pt x="-159558" y="80050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342900" lvl="1" indent="-342900" defTabSz="766763" hangingPunct="1">
                <a:lnSpc>
                  <a:spcPct val="9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D8B25C"/>
                </a:buClr>
                <a:buSzPct val="90000"/>
                <a:buFont typeface="+mj-lt"/>
                <a:buAutoNum type="arabicPeriod"/>
                <a:defRPr/>
              </a:pP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Asegurar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la </a:t>
              </a:r>
              <a:r>
                <a:rPr lang="en-US" b="1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contiguidad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geográfica</a:t>
              </a:r>
              <a:endParaRPr lang="en-US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342900" lvl="1" indent="-342900" defTabSz="766763" hangingPunct="1">
                <a:lnSpc>
                  <a:spcPct val="9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D8B25C"/>
                </a:buClr>
                <a:buSzPct val="90000"/>
                <a:buFont typeface="+mj-lt"/>
                <a:buAutoNum type="arabicPeriod"/>
                <a:defRPr/>
              </a:pP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Minimizar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la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división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de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vecindarios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y "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</a:t>
              </a:r>
              <a:r>
                <a:rPr lang="en-US" b="1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omunidades</a:t>
              </a:r>
              <a:r>
                <a:rPr lang="en-US" b="1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de </a:t>
              </a:r>
              <a:r>
                <a:rPr lang="en-US" b="1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interés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"</a:t>
              </a:r>
            </a:p>
            <a:p>
              <a:pPr marL="342900" lvl="1" indent="-342900" defTabSz="766763" hangingPunct="1">
                <a:lnSpc>
                  <a:spcPct val="9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D8B25C"/>
                </a:buClr>
                <a:buSzPct val="90000"/>
                <a:buFont typeface="+mj-lt"/>
                <a:buAutoNum type="arabicPeriod"/>
                <a:defRPr/>
              </a:pP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Cree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límites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fácilmente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identificables</a:t>
              </a:r>
              <a:endParaRPr lang="en-US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342900" lvl="1" indent="-342900" defTabSz="766763" hangingPunct="1">
                <a:lnSpc>
                  <a:spcPct val="9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D8B25C"/>
                </a:buClr>
                <a:buSzPct val="90000"/>
                <a:buFont typeface="+mj-lt"/>
                <a:buAutoNum type="arabicPeriod"/>
                <a:defRPr/>
              </a:pP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Mantener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la </a:t>
              </a:r>
              <a:r>
                <a:rPr lang="en-US" b="1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compacidad</a:t>
              </a:r>
              <a:endParaRPr lang="en-US" b="1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342900" lvl="1" indent="-342900" defTabSz="766763" hangingPunct="1">
                <a:lnSpc>
                  <a:spcPct val="9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D8B25C"/>
                </a:buClr>
                <a:buSzPct val="90000"/>
                <a:buFont typeface="+mj-lt"/>
                <a:buAutoNum type="arabicPeriod"/>
                <a:defRPr/>
              </a:pP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No "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favorezca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ni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discrimine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a un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partido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político</a:t>
              </a:r>
              <a:r>
                <a:rPr lang="en-US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"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Calibri"/>
                <a:sym typeface="Tw Cen MT"/>
              </a:endParaRPr>
            </a:p>
            <a:p>
              <a:pPr marL="171450" marR="0" lvl="1" indent="-171450" algn="l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cs typeface="Calibri"/>
                <a:sym typeface="Tw Cen MT"/>
              </a:endParaRPr>
            </a:p>
            <a:p>
              <a:pPr marL="171450" marR="0" lvl="1" indent="-171450" algn="l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cs typeface="Calibri"/>
                <a:sym typeface="Tw Cen MT"/>
              </a:endParaRPr>
            </a:p>
            <a:p>
              <a:pPr marL="171450" marR="0" lvl="1" indent="-171450" algn="l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cs typeface="Calibri"/>
                <a:sym typeface="Tw Cen MT"/>
              </a:endParaRPr>
            </a:p>
            <a:p>
              <a:pPr marL="171450" marR="0" lvl="1" indent="-171450" algn="l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cs typeface="Calibri"/>
                <a:sym typeface="Tw Cen MT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EFCF7CE-EFFB-4C7A-93DC-7E35A419B29B}"/>
                </a:ext>
              </a:extLst>
            </p:cNvPr>
            <p:cNvSpPr/>
            <p:nvPr/>
          </p:nvSpPr>
          <p:spPr>
            <a:xfrm>
              <a:off x="386779" y="1827650"/>
              <a:ext cx="2373195" cy="3236549"/>
            </a:xfrm>
            <a:custGeom>
              <a:avLst/>
              <a:gdLst>
                <a:gd name="connsiteX0" fmla="*/ 0 w 2408277"/>
                <a:gd name="connsiteY0" fmla="*/ 0 h 4102804"/>
                <a:gd name="connsiteX1" fmla="*/ 2408277 w 2408277"/>
                <a:gd name="connsiteY1" fmla="*/ 0 h 4102804"/>
                <a:gd name="connsiteX2" fmla="*/ 2408277 w 2408277"/>
                <a:gd name="connsiteY2" fmla="*/ 4102804 h 4102804"/>
                <a:gd name="connsiteX3" fmla="*/ 0 w 2408277"/>
                <a:gd name="connsiteY3" fmla="*/ 4102804 h 4102804"/>
                <a:gd name="connsiteX4" fmla="*/ 0 w 2408277"/>
                <a:gd name="connsiteY4" fmla="*/ 0 h 410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277" h="4102804">
                  <a:moveTo>
                    <a:pt x="0" y="0"/>
                  </a:moveTo>
                  <a:lnTo>
                    <a:pt x="2408277" y="0"/>
                  </a:lnTo>
                  <a:lnTo>
                    <a:pt x="2408277" y="4102804"/>
                  </a:lnTo>
                  <a:lnTo>
                    <a:pt x="0" y="41028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BF0000"/>
                </a:buClr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Garantizar</a:t>
              </a:r>
              <a:r>
                <a:rPr lang="en-US" sz="20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la </a:t>
              </a:r>
              <a:r>
                <a:rPr lang="en-US" sz="20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igualdad</a:t>
              </a:r>
              <a:r>
                <a:rPr lang="en-US" sz="20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de población</a:t>
              </a:r>
            </a:p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BF0000"/>
                </a:buClr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Cumplir</a:t>
              </a:r>
              <a:r>
                <a:rPr lang="en-US" sz="20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con la Ley Federal de Derechos </a:t>
              </a:r>
              <a:r>
                <a:rPr lang="en-US" sz="20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Electorales</a:t>
              </a:r>
              <a:endParaRPr lang="en-US" sz="2000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BF0000"/>
                </a:buClr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Prevenir</a:t>
              </a:r>
              <a:r>
                <a:rPr lang="en-US" sz="20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la </a:t>
              </a:r>
              <a:r>
                <a:rPr lang="en-US" sz="20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manipulación</a:t>
              </a:r>
              <a:r>
                <a:rPr lang="en-US" sz="20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racial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Calibri"/>
                <a:sym typeface="Tw Cen M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375DE8-AA9F-4063-A09D-BDA5EB7C2685}"/>
                </a:ext>
              </a:extLst>
            </p:cNvPr>
            <p:cNvSpPr/>
            <p:nvPr/>
          </p:nvSpPr>
          <p:spPr>
            <a:xfrm>
              <a:off x="6103672" y="991623"/>
              <a:ext cx="2405767" cy="687414"/>
            </a:xfrm>
            <a:custGeom>
              <a:avLst/>
              <a:gdLst>
                <a:gd name="connsiteX0" fmla="*/ 0 w 3010346"/>
                <a:gd name="connsiteY0" fmla="*/ 0 h 1204138"/>
                <a:gd name="connsiteX1" fmla="*/ 2408277 w 3010346"/>
                <a:gd name="connsiteY1" fmla="*/ 0 h 1204138"/>
                <a:gd name="connsiteX2" fmla="*/ 3010346 w 3010346"/>
                <a:gd name="connsiteY2" fmla="*/ 602069 h 1204138"/>
                <a:gd name="connsiteX3" fmla="*/ 2408277 w 3010346"/>
                <a:gd name="connsiteY3" fmla="*/ 1204138 h 1204138"/>
                <a:gd name="connsiteX4" fmla="*/ 0 w 3010346"/>
                <a:gd name="connsiteY4" fmla="*/ 1204138 h 1204138"/>
                <a:gd name="connsiteX5" fmla="*/ 0 w 3010346"/>
                <a:gd name="connsiteY5" fmla="*/ 0 h 120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0346" h="1204138">
                  <a:moveTo>
                    <a:pt x="0" y="0"/>
                  </a:moveTo>
                  <a:lnTo>
                    <a:pt x="2408277" y="0"/>
                  </a:lnTo>
                  <a:lnTo>
                    <a:pt x="3010346" y="602069"/>
                  </a:lnTo>
                  <a:lnTo>
                    <a:pt x="2408277" y="1204138"/>
                  </a:lnTo>
                  <a:lnTo>
                    <a:pt x="0" y="12041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003" numCol="1" spcCol="1270" anchor="ctr" anchorCtr="0">
              <a:noAutofit/>
            </a:bodyPr>
            <a:lstStyle/>
            <a:p>
              <a:pPr marL="0" marR="0" lvl="0" indent="0" algn="ctr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cs typeface="Calibri"/>
                  <a:sym typeface="Tw Cen MT"/>
                </a:rPr>
                <a:t>3.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cs typeface="Calibri"/>
                  <a:sym typeface="Tw Cen MT"/>
                </a:rPr>
                <a:t>Otras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cs typeface="Calibri"/>
                  <a:sym typeface="Tw Cen MT"/>
                </a:rPr>
                <a:t> Metas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C0C721-55CB-47DB-89EF-F302A5A34593}"/>
                </a:ext>
              </a:extLst>
            </p:cNvPr>
            <p:cNvSpPr/>
            <p:nvPr/>
          </p:nvSpPr>
          <p:spPr>
            <a:xfrm>
              <a:off x="3093328" y="991623"/>
              <a:ext cx="2755131" cy="687414"/>
            </a:xfrm>
            <a:custGeom>
              <a:avLst/>
              <a:gdLst>
                <a:gd name="connsiteX0" fmla="*/ 0 w 3010346"/>
                <a:gd name="connsiteY0" fmla="*/ 0 h 1204138"/>
                <a:gd name="connsiteX1" fmla="*/ 2408277 w 3010346"/>
                <a:gd name="connsiteY1" fmla="*/ 0 h 1204138"/>
                <a:gd name="connsiteX2" fmla="*/ 3010346 w 3010346"/>
                <a:gd name="connsiteY2" fmla="*/ 602069 h 1204138"/>
                <a:gd name="connsiteX3" fmla="*/ 2408277 w 3010346"/>
                <a:gd name="connsiteY3" fmla="*/ 1204138 h 1204138"/>
                <a:gd name="connsiteX4" fmla="*/ 0 w 3010346"/>
                <a:gd name="connsiteY4" fmla="*/ 1204138 h 1204138"/>
                <a:gd name="connsiteX5" fmla="*/ 0 w 3010346"/>
                <a:gd name="connsiteY5" fmla="*/ 0 h 120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0346" h="1204138">
                  <a:moveTo>
                    <a:pt x="0" y="0"/>
                  </a:moveTo>
                  <a:lnTo>
                    <a:pt x="2408277" y="0"/>
                  </a:lnTo>
                  <a:lnTo>
                    <a:pt x="3010346" y="602069"/>
                  </a:lnTo>
                  <a:lnTo>
                    <a:pt x="2408277" y="1204138"/>
                  </a:lnTo>
                  <a:lnTo>
                    <a:pt x="0" y="12041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003" numCol="1" spcCol="1270" anchor="ctr" anchorCtr="0">
              <a:noAutofit/>
            </a:bodyPr>
            <a:lstStyle/>
            <a:p>
              <a:pPr marL="0" marR="0" lvl="0" indent="0" algn="ctr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cs typeface="Calibri"/>
                  <a:sym typeface="Tw Cen MT"/>
                </a:rPr>
                <a:t>2. Ley de California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8F542B-25E8-4CC0-809A-EC43555D7D27}"/>
                </a:ext>
              </a:extLst>
            </p:cNvPr>
            <p:cNvSpPr/>
            <p:nvPr/>
          </p:nvSpPr>
          <p:spPr>
            <a:xfrm>
              <a:off x="6103672" y="1855157"/>
              <a:ext cx="2309812" cy="3209041"/>
            </a:xfrm>
            <a:custGeom>
              <a:avLst/>
              <a:gdLst>
                <a:gd name="connsiteX0" fmla="*/ 0 w 2408277"/>
                <a:gd name="connsiteY0" fmla="*/ 0 h 4102804"/>
                <a:gd name="connsiteX1" fmla="*/ 2408277 w 2408277"/>
                <a:gd name="connsiteY1" fmla="*/ 0 h 4102804"/>
                <a:gd name="connsiteX2" fmla="*/ 2408277 w 2408277"/>
                <a:gd name="connsiteY2" fmla="*/ 4102804 h 4102804"/>
                <a:gd name="connsiteX3" fmla="*/ 0 w 2408277"/>
                <a:gd name="connsiteY3" fmla="*/ 4102804 h 4102804"/>
                <a:gd name="connsiteX4" fmla="*/ 0 w 2408277"/>
                <a:gd name="connsiteY4" fmla="*/ 0 h 410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277" h="4102804">
                  <a:moveTo>
                    <a:pt x="0" y="0"/>
                  </a:moveTo>
                  <a:lnTo>
                    <a:pt x="2408277" y="0"/>
                  </a:lnTo>
                  <a:lnTo>
                    <a:pt x="2408277" y="4102804"/>
                  </a:lnTo>
                  <a:lnTo>
                    <a:pt x="0" y="41028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4B6D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Minimizar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los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cambios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en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los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ciclos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electorales</a:t>
              </a:r>
              <a:endParaRPr lang="en-US" sz="1700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4B6D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Respete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las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elecciones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de los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votantes</a:t>
              </a:r>
              <a:endParaRPr lang="en-US" sz="1700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4B6D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Conservar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el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núcleo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de los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distritos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existentes</a:t>
              </a:r>
              <a:endParaRPr lang="en-US" sz="1700" kern="1200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marL="257175" lvl="1" indent="-257175" defTabSz="766763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4B6D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Anticipar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el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crecimiento</a:t>
              </a:r>
              <a:r>
                <a:rPr lang="en-US" sz="1700" kern="1200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1700" kern="1200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futuro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cs typeface="Calibri"/>
                <a:sym typeface="Tw Cen MT"/>
              </a:endParaRPr>
            </a:p>
            <a:p>
              <a:pPr marL="257175" marR="0" lvl="1" indent="-257175" algn="l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4B6D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cs typeface="Calibri"/>
                <a:sym typeface="Tw Cen MT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15089D-FB4A-4C73-90A5-85D3B54CE32B}"/>
                </a:ext>
              </a:extLst>
            </p:cNvPr>
            <p:cNvSpPr/>
            <p:nvPr/>
          </p:nvSpPr>
          <p:spPr>
            <a:xfrm>
              <a:off x="386779" y="991623"/>
              <a:ext cx="2451335" cy="687414"/>
            </a:xfrm>
            <a:custGeom>
              <a:avLst/>
              <a:gdLst>
                <a:gd name="connsiteX0" fmla="*/ 0 w 3010346"/>
                <a:gd name="connsiteY0" fmla="*/ 0 h 1204138"/>
                <a:gd name="connsiteX1" fmla="*/ 2408277 w 3010346"/>
                <a:gd name="connsiteY1" fmla="*/ 0 h 1204138"/>
                <a:gd name="connsiteX2" fmla="*/ 3010346 w 3010346"/>
                <a:gd name="connsiteY2" fmla="*/ 602069 h 1204138"/>
                <a:gd name="connsiteX3" fmla="*/ 2408277 w 3010346"/>
                <a:gd name="connsiteY3" fmla="*/ 1204138 h 1204138"/>
                <a:gd name="connsiteX4" fmla="*/ 0 w 3010346"/>
                <a:gd name="connsiteY4" fmla="*/ 1204138 h 1204138"/>
                <a:gd name="connsiteX5" fmla="*/ 0 w 3010346"/>
                <a:gd name="connsiteY5" fmla="*/ 0 h 120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0346" h="1204138">
                  <a:moveTo>
                    <a:pt x="0" y="0"/>
                  </a:moveTo>
                  <a:lnTo>
                    <a:pt x="2408277" y="0"/>
                  </a:lnTo>
                  <a:lnTo>
                    <a:pt x="3010346" y="602069"/>
                  </a:lnTo>
                  <a:lnTo>
                    <a:pt x="2408277" y="1204138"/>
                  </a:lnTo>
                  <a:lnTo>
                    <a:pt x="0" y="12041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003" numCol="1" spcCol="1270" anchor="ctr" anchorCtr="0">
              <a:noAutofit/>
            </a:bodyPr>
            <a:lstStyle/>
            <a:p>
              <a:pPr marL="0" marR="0" lvl="0" indent="0" algn="ctr" defTabSz="7667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cs typeface="Calibri"/>
                  <a:sym typeface="Tw Cen MT"/>
                </a:rPr>
                <a:t>1. Ley Federal</a:t>
              </a:r>
            </a:p>
          </p:txBody>
        </p:sp>
      </p:grp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6AA9F368-0533-4416-BE3D-B6056A7E87FA}"/>
              </a:ext>
            </a:extLst>
          </p:cNvPr>
          <p:cNvSpPr/>
          <p:nvPr/>
        </p:nvSpPr>
        <p:spPr>
          <a:xfrm>
            <a:off x="6016678" y="5068552"/>
            <a:ext cx="2212921" cy="1052550"/>
          </a:xfrm>
          <a:prstGeom prst="wedgeRectCallout">
            <a:avLst>
              <a:gd name="adj1" fmla="val -84660"/>
              <a:gd name="adj2" fmla="val -52221"/>
            </a:avLst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defTabSz="685800" hangingPunct="1">
              <a:defRPr/>
            </a:pPr>
            <a:r>
              <a:rPr lang="en-US" sz="1400" b="1" kern="1200" dirty="0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No evite una población </a:t>
            </a:r>
            <a:r>
              <a:rPr lang="en-US" sz="1400" b="1" kern="1200" dirty="0" err="1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cercana</a:t>
            </a:r>
            <a:r>
              <a:rPr lang="en-US" sz="1400" b="1" kern="1200" dirty="0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 para </a:t>
            </a:r>
            <a:r>
              <a:rPr lang="en-US" sz="1400" b="1" kern="1200" dirty="0" err="1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acoger</a:t>
            </a:r>
            <a:r>
              <a:rPr lang="en-US" sz="1400" b="1" kern="1200" dirty="0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 a una población </a:t>
            </a:r>
            <a:r>
              <a:rPr lang="en-US" sz="1400" b="1" kern="1200" dirty="0" err="1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más</a:t>
            </a:r>
            <a:r>
              <a:rPr lang="en-US" sz="1400" b="1" kern="1200" dirty="0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1400" b="1" kern="1200" dirty="0" err="1">
                <a:solidFill>
                  <a:prstClr val="white"/>
                </a:solidFill>
                <a:latin typeface="Garamond" panose="02020404030301010803" pitchFamily="18" charset="0"/>
                <a:ea typeface="Cambria"/>
                <a:cs typeface="Cambria"/>
                <a:sym typeface="Cambria"/>
              </a:rPr>
              <a:t>distante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188403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Media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Media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Media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1114</Words>
  <Application>Microsoft Macintosh PowerPoint</Application>
  <PresentationFormat>On-screen Show (4:3)</PresentationFormat>
  <Paragraphs>267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Open Sans</vt:lpstr>
      <vt:lpstr>Tw Cen MT</vt:lpstr>
      <vt:lpstr>Wingdings</vt:lpstr>
      <vt:lpstr>Median</vt:lpstr>
      <vt:lpstr>1_Median</vt:lpstr>
      <vt:lpstr>Taller de Redistribución de Distritos National Demographics Corp.</vt:lpstr>
      <vt:lpstr>Traducción al Español Disponible</vt:lpstr>
      <vt:lpstr>Introducciones</vt:lpstr>
      <vt:lpstr>Objetivos de Hoy</vt:lpstr>
      <vt:lpstr>Por Qué Debería Importarle</vt:lpstr>
      <vt:lpstr>Programa de Hoy</vt:lpstr>
      <vt:lpstr>Mapa de Distritos Actuales</vt:lpstr>
      <vt:lpstr>Cronología de Redistribución de Distritos</vt:lpstr>
      <vt:lpstr>Requisitos Legales y Otros Objetivos</vt:lpstr>
      <vt:lpstr>Resumen Demográfico de los Distritos Existentes</vt:lpstr>
      <vt:lpstr>Fuera de los Vecindarios: Definición de “Comunidades de Interés”</vt:lpstr>
      <vt:lpstr>¿Que Define a Mi Comunidad?</vt:lpstr>
      <vt:lpstr>PowerPoint Presentation</vt:lpstr>
      <vt:lpstr>Preguntas y Respuestas con sus Anfitriones</vt:lpstr>
      <vt:lpstr>Tu Turno – Comunidades de Interés</vt:lpstr>
      <vt:lpstr>Próximos Talleres Comunitarios</vt:lpstr>
      <vt:lpstr>Próximos Medidas</vt:lpstr>
      <vt:lpstr>Comparta sus Pensamientos y Continúe Participando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Redistricting</dc:title>
  <dc:creator>Kristen Parks</dc:creator>
  <cp:lastModifiedBy>Kylie Benzing</cp:lastModifiedBy>
  <cp:revision>36</cp:revision>
  <dcterms:modified xsi:type="dcterms:W3CDTF">2021-10-13T20:47:44Z</dcterms:modified>
</cp:coreProperties>
</file>